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6" r:id="rId4"/>
    <p:sldId id="259" r:id="rId5"/>
    <p:sldId id="267" r:id="rId6"/>
    <p:sldId id="268" r:id="rId7"/>
    <p:sldId id="269" r:id="rId8"/>
    <p:sldId id="270" r:id="rId9"/>
    <p:sldId id="264" r:id="rId10"/>
    <p:sldId id="271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olina Petrova" initials="PP" lastIdx="1" clrIdx="0">
    <p:extLst>
      <p:ext uri="{19B8F6BF-5375-455C-9EA6-DF929625EA0E}">
        <p15:presenceInfo xmlns:p15="http://schemas.microsoft.com/office/powerpoint/2012/main" userId="S-1-5-21-665475528-243424576-2736759355-362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1A4"/>
    <a:srgbClr val="00FF00"/>
    <a:srgbClr val="1B123E"/>
    <a:srgbClr val="221211"/>
    <a:srgbClr val="007588"/>
    <a:srgbClr val="00B0B5"/>
    <a:srgbClr val="F8F9FA"/>
    <a:srgbClr val="010C87"/>
    <a:srgbClr val="E6E6E6"/>
    <a:srgbClr val="2438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7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599979-497A-4CCF-BF69-131EC59B68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4ED1FE9-3D94-45F3-A802-C18708B7E7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6C78ED-E172-4444-AE4B-408A85E17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AA313-2499-4A91-A803-F12FF946D4E6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621665-B97E-4BFC-872C-185A331F1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C3CB82-CD3E-4EE8-9176-E91B8AC61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5343E-8BD9-47AC-B7A5-C76366D513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7482368"/>
      </p:ext>
    </p:extLst>
  </p:cSld>
  <p:clrMapOvr>
    <a:masterClrMapping/>
  </p:clrMapOvr>
  <p:transition spd="slow">
    <p:strips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17A87F-F7A2-415B-A10B-DACE327C5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A36E2C1-7994-45D3-A8EC-3B019402D8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EF90E8-35CD-4E4D-AEA9-BF9D216B2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AA313-2499-4A91-A803-F12FF946D4E6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904E67-528A-4CAD-B2C5-5AEFCBF34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CCA78C-4FC6-463D-B426-72BA71289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5343E-8BD9-47AC-B7A5-C76366D513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7476296"/>
      </p:ext>
    </p:extLst>
  </p:cSld>
  <p:clrMapOvr>
    <a:masterClrMapping/>
  </p:clrMapOvr>
  <p:transition spd="slow">
    <p:strips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44B2F10-EBAF-4A25-B295-B9126B447F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03F302F-0296-4974-945A-767E81A64D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418A4C-CA33-4F7D-8C37-9CA846A36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AA313-2499-4A91-A803-F12FF946D4E6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D01A1F-667B-444F-A75A-646387C14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BFE1A9-D736-425F-88BF-767CC24B5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5343E-8BD9-47AC-B7A5-C76366D513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835558"/>
      </p:ext>
    </p:extLst>
  </p:cSld>
  <p:clrMapOvr>
    <a:masterClrMapping/>
  </p:clrMapOvr>
  <p:transition spd="slow">
    <p:strips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75178D-2D45-4BF2-BF2D-78DF54FBD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7CC960-C17F-4832-AE59-E180421109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C7A431-4730-4603-B751-2287C337C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AA313-2499-4A91-A803-F12FF946D4E6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8C86A5-25EE-4A9B-9A27-9AAFB683E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38910C-483A-4541-8774-7C2274BD8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5343E-8BD9-47AC-B7A5-C76366D513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7524389"/>
      </p:ext>
    </p:extLst>
  </p:cSld>
  <p:clrMapOvr>
    <a:masterClrMapping/>
  </p:clrMapOvr>
  <p:transition spd="slow">
    <p:strips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562610-CB1F-40DB-8954-BE0889FB2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D4C4967-E276-4485-8BD5-5BD9906EA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CA318E-4A41-48EB-90E1-42A344136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AA313-2499-4A91-A803-F12FF946D4E6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78C56F-7C1A-4900-97DC-9DBBC5BF5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B48F64-D21B-44AF-9AD2-4CC179483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5343E-8BD9-47AC-B7A5-C76366D513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567381"/>
      </p:ext>
    </p:extLst>
  </p:cSld>
  <p:clrMapOvr>
    <a:masterClrMapping/>
  </p:clrMapOvr>
  <p:transition spd="slow">
    <p:strips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C4727F-C18F-4308-920A-A67F3B4D8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0FA93C-5CAA-411A-AAF8-908CD6F158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B85BF42-B8A4-4950-926E-EC1C1C37B2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9A1AA29-D8D1-45D7-A4C8-E42D2240A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AA313-2499-4A91-A803-F12FF946D4E6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A213A1D-DAEC-48CC-8227-457349607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E1B94FA-A844-4F96-A8C7-571B01E98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5343E-8BD9-47AC-B7A5-C76366D513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4782205"/>
      </p:ext>
    </p:extLst>
  </p:cSld>
  <p:clrMapOvr>
    <a:masterClrMapping/>
  </p:clrMapOvr>
  <p:transition spd="slow">
    <p:strips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95C504-4C21-484F-A56E-DF3ECCB0A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9C5D16-3281-4D6B-BF6A-F26A146811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AB5032E-9B5A-4A7E-B42D-18A2D934ED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0A1842A-F9F0-4865-B496-3CDD8E1B22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22CC8CF-E6A0-4CBC-BDAC-FB19F65D8E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5FFDD34-CB4C-4D7B-90F6-ABACEAE82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AA313-2499-4A91-A803-F12FF946D4E6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31665B1-D994-430A-AA99-DB47B251A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4C972E-83FD-41D6-9A39-02998FC91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5343E-8BD9-47AC-B7A5-C76366D513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469697"/>
      </p:ext>
    </p:extLst>
  </p:cSld>
  <p:clrMapOvr>
    <a:masterClrMapping/>
  </p:clrMapOvr>
  <p:transition spd="slow">
    <p:strips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D19C61-C1CF-42B5-800A-8FD8FEB73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1D6279D-A4D3-4BE9-A1AF-5C856E6C4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AA313-2499-4A91-A803-F12FF946D4E6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06F2EBB-0B0D-459B-9AB5-2BA44ED9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D83D27F-03D9-4F08-AA5F-70DE3A858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5343E-8BD9-47AC-B7A5-C76366D513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586180"/>
      </p:ext>
    </p:extLst>
  </p:cSld>
  <p:clrMapOvr>
    <a:masterClrMapping/>
  </p:clrMapOvr>
  <p:transition spd="slow">
    <p:strips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90E89AF-4D05-43FA-944F-FC20881C8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AA313-2499-4A91-A803-F12FF946D4E6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3389427-509D-4D80-B25F-4698A2ACC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02A57E3-2A60-42A5-B454-5D4120194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5343E-8BD9-47AC-B7A5-C76366D513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7571445"/>
      </p:ext>
    </p:extLst>
  </p:cSld>
  <p:clrMapOvr>
    <a:masterClrMapping/>
  </p:clrMapOvr>
  <p:transition spd="slow">
    <p:strips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79AC73-0792-4CCA-89BA-8419A031C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4A1B3F-4B13-4066-ACBE-361DB5D207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D9CC3F5-1083-4DC4-89B3-AC00C1BD03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5EE8CFE-F95C-4355-9537-527623DA4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AA313-2499-4A91-A803-F12FF946D4E6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DC86413-13A6-4C6A-A525-24042E884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D425652-BAFF-44EE-A2B4-0898400D0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5343E-8BD9-47AC-B7A5-C76366D513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6977219"/>
      </p:ext>
    </p:extLst>
  </p:cSld>
  <p:clrMapOvr>
    <a:masterClrMapping/>
  </p:clrMapOvr>
  <p:transition spd="slow">
    <p:strips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AE7631-D2AE-4017-B95B-E2F9C4E8F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4B133AB-B36D-41DC-A2C6-9E5D0DA814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B2F08DD-18B1-424E-97EE-0AB6E6184B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5EF3CC-3679-4EF1-8B13-ED54E9627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AA313-2499-4A91-A803-F12FF946D4E6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9774EEC-2EF4-4B57-937B-E6168793F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1BFB3A9-456C-40B4-ADBD-8BCC9BEC7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5343E-8BD9-47AC-B7A5-C76366D513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0310669"/>
      </p:ext>
    </p:extLst>
  </p:cSld>
  <p:clrMapOvr>
    <a:masterClrMapping/>
  </p:clrMapOvr>
  <p:transition spd="slow">
    <p:strips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FFFCC4-35FE-4268-B45C-E18575997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40BDCBD-DA94-418B-83DB-1A39B7F28C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35AD61-D423-4A50-943F-18A0F53FE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AA313-2499-4A91-A803-F12FF946D4E6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AB80551-4DF6-4DF8-B446-76A112612D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1881FA-5B8F-4413-AA0B-3D7BAD3B0F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75343E-8BD9-47AC-B7A5-C76366D513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762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strips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jpg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C95E301E-7D3F-4052-8C99-82F96EDD3E0C}"/>
              </a:ext>
            </a:extLst>
          </p:cNvPr>
          <p:cNvGrpSpPr/>
          <p:nvPr/>
        </p:nvGrpSpPr>
        <p:grpSpPr>
          <a:xfrm>
            <a:off x="3065167" y="1409703"/>
            <a:ext cx="6421831" cy="2213024"/>
            <a:chOff x="842152" y="1181621"/>
            <a:chExt cx="4766168" cy="217043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2767A9F-F1E7-4C00-83C9-3D0DDEDEA064}"/>
                </a:ext>
              </a:extLst>
            </p:cNvPr>
            <p:cNvSpPr txBox="1"/>
            <p:nvPr/>
          </p:nvSpPr>
          <p:spPr>
            <a:xfrm>
              <a:off x="1811980" y="1181621"/>
              <a:ext cx="2650792" cy="11772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7200" dirty="0">
                  <a:solidFill>
                    <a:srgbClr val="1B123E"/>
                  </a:solidFill>
                  <a:latin typeface="Montserrat ExtraBold" panose="00000900000000000000" pitchFamily="2" charset="-52"/>
                </a:rPr>
                <a:t>MetaCoil</a:t>
              </a:r>
              <a:endParaRPr lang="ru-RU" sz="7200" dirty="0">
                <a:solidFill>
                  <a:srgbClr val="1B123E"/>
                </a:solidFill>
                <a:latin typeface="Montserrat ExtraBold" panose="00000900000000000000" pitchFamily="2" charset="-52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341D7B7-35E4-4CEC-8395-CDFB83589E47}"/>
                </a:ext>
              </a:extLst>
            </p:cNvPr>
            <p:cNvSpPr txBox="1"/>
            <p:nvPr/>
          </p:nvSpPr>
          <p:spPr>
            <a:xfrm>
              <a:off x="842152" y="2551836"/>
              <a:ext cx="4712828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300" dirty="0">
                  <a:solidFill>
                    <a:srgbClr val="1B123E"/>
                  </a:solidFill>
                  <a:latin typeface="Montserrat" panose="00000500000000000000" pitchFamily="2" charset="-52"/>
                </a:rPr>
                <a:t>Беспроводные технологии</a:t>
              </a:r>
            </a:p>
            <a:p>
              <a:pPr algn="ctr"/>
              <a:r>
                <a:rPr lang="ru-RU" sz="2300" dirty="0">
                  <a:solidFill>
                    <a:srgbClr val="1B123E"/>
                  </a:solidFill>
                  <a:latin typeface="Montserrat" panose="00000500000000000000" pitchFamily="2" charset="-52"/>
                </a:rPr>
                <a:t>для МРТ</a:t>
              </a:r>
            </a:p>
          </p:txBody>
        </p:sp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B46E4BEE-5307-4034-BDBE-152CA6750B25}"/>
                </a:ext>
              </a:extLst>
            </p:cNvPr>
            <p:cNvSpPr/>
            <p:nvPr/>
          </p:nvSpPr>
          <p:spPr>
            <a:xfrm>
              <a:off x="842152" y="2314010"/>
              <a:ext cx="4766168" cy="35307"/>
            </a:xfrm>
            <a:prstGeom prst="roundRect">
              <a:avLst>
                <a:gd name="adj" fmla="val 50000"/>
              </a:avLst>
            </a:prstGeom>
            <a:solidFill>
              <a:srgbClr val="00A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4EF974B4-515F-4392-BA9A-7FA9DBD5E924}"/>
              </a:ext>
            </a:extLst>
          </p:cNvPr>
          <p:cNvGrpSpPr/>
          <p:nvPr/>
        </p:nvGrpSpPr>
        <p:grpSpPr>
          <a:xfrm>
            <a:off x="0" y="198470"/>
            <a:ext cx="1692000" cy="396000"/>
            <a:chOff x="0" y="198470"/>
            <a:chExt cx="1389576" cy="317508"/>
          </a:xfrm>
        </p:grpSpPr>
        <p:cxnSp>
          <p:nvCxnSpPr>
            <p:cNvPr id="4" name="Прямая соединительная линия 3">
              <a:extLst>
                <a:ext uri="{FF2B5EF4-FFF2-40B4-BE49-F238E27FC236}">
                  <a16:creationId xmlns:a16="http://schemas.microsoft.com/office/drawing/2014/main" id="{E14E442F-BB6F-4313-BD26-F3FB2051F3D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57224"/>
              <a:ext cx="360000" cy="0"/>
            </a:xfrm>
            <a:prstGeom prst="line">
              <a:avLst/>
            </a:prstGeom>
            <a:ln>
              <a:solidFill>
                <a:srgbClr val="00A1A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F3BB0590-5011-4785-95C7-1664B9E1E0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625" y="198470"/>
              <a:ext cx="855951" cy="317508"/>
            </a:xfrm>
            <a:prstGeom prst="rect">
              <a:avLst/>
            </a:prstGeom>
          </p:spPr>
        </p:pic>
      </p:grp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A36B875-3B36-4CD6-8F61-601274F5D7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92" y="3622727"/>
            <a:ext cx="4642978" cy="26116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64000"/>
              </a:prst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CB76B85-58FA-4CBF-AC87-878D7A5814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031" y="2816524"/>
            <a:ext cx="5080123" cy="42334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64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4629212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28571" decel="2857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28571" decel="2857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accel="28571" decel="2857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6E34F8A8-A361-405E-BD22-F9B32A41F734}"/>
              </a:ext>
            </a:extLst>
          </p:cNvPr>
          <p:cNvGrpSpPr/>
          <p:nvPr/>
        </p:nvGrpSpPr>
        <p:grpSpPr>
          <a:xfrm>
            <a:off x="200240" y="5109237"/>
            <a:ext cx="436338" cy="1498851"/>
            <a:chOff x="207637" y="5039787"/>
            <a:chExt cx="436338" cy="1498851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81D72E6-C591-416B-A67D-FCEA389B828A}"/>
                </a:ext>
              </a:extLst>
            </p:cNvPr>
            <p:cNvSpPr txBox="1"/>
            <p:nvPr/>
          </p:nvSpPr>
          <p:spPr>
            <a:xfrm>
              <a:off x="207637" y="6169306"/>
              <a:ext cx="4363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>
                  <a:solidFill>
                    <a:srgbClr val="1B123E"/>
                  </a:solidFill>
                  <a:latin typeface="Montserrat ExtraBold" panose="00000900000000000000" pitchFamily="2" charset="-52"/>
                </a:rPr>
                <a:t>10</a:t>
              </a:r>
            </a:p>
          </p:txBody>
        </p:sp>
        <p:cxnSp>
          <p:nvCxnSpPr>
            <p:cNvPr id="26" name="Прямая соединительная линия 25">
              <a:extLst>
                <a:ext uri="{FF2B5EF4-FFF2-40B4-BE49-F238E27FC236}">
                  <a16:creationId xmlns:a16="http://schemas.microsoft.com/office/drawing/2014/main" id="{125921AD-DDBE-45D9-8632-577937465F2E}"/>
                </a:ext>
              </a:extLst>
            </p:cNvPr>
            <p:cNvCxnSpPr>
              <a:cxnSpLocks/>
            </p:cNvCxnSpPr>
            <p:nvPr/>
          </p:nvCxnSpPr>
          <p:spPr>
            <a:xfrm>
              <a:off x="420988" y="5039787"/>
              <a:ext cx="0" cy="921175"/>
            </a:xfrm>
            <a:prstGeom prst="line">
              <a:avLst/>
            </a:prstGeom>
            <a:ln w="9525" cap="flat" cmpd="sng" algn="ctr">
              <a:solidFill>
                <a:srgbClr val="00A1A4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9EEB0D22-894B-42B5-8A83-E2C2621976BD}"/>
              </a:ext>
            </a:extLst>
          </p:cNvPr>
          <p:cNvGrpSpPr/>
          <p:nvPr/>
        </p:nvGrpSpPr>
        <p:grpSpPr>
          <a:xfrm>
            <a:off x="0" y="198470"/>
            <a:ext cx="1389576" cy="317508"/>
            <a:chOff x="0" y="198470"/>
            <a:chExt cx="1389576" cy="317508"/>
          </a:xfrm>
        </p:grpSpPr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D9A1450E-0B6A-4357-BD23-F74721738AA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57224"/>
              <a:ext cx="360000" cy="0"/>
            </a:xfrm>
            <a:prstGeom prst="line">
              <a:avLst/>
            </a:prstGeom>
            <a:ln>
              <a:solidFill>
                <a:srgbClr val="00A1A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7EBBE694-E01A-429E-BB07-679D59502D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625" y="198470"/>
              <a:ext cx="855951" cy="317508"/>
            </a:xfrm>
            <a:prstGeom prst="rect">
              <a:avLst/>
            </a:prstGeom>
          </p:spPr>
        </p:pic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4DD6090A-F33D-45C5-B2D1-F2FFE997F2D1}"/>
              </a:ext>
            </a:extLst>
          </p:cNvPr>
          <p:cNvSpPr txBox="1"/>
          <p:nvPr/>
        </p:nvSpPr>
        <p:spPr>
          <a:xfrm>
            <a:off x="2646490" y="3105834"/>
            <a:ext cx="6899020" cy="6463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ru-RU" sz="3600" cap="all" dirty="0">
                <a:solidFill>
                  <a:srgbClr val="1B123E"/>
                </a:solidFill>
                <a:latin typeface="Montserrat ExtraBold" panose="00000900000000000000" pitchFamily="2" charset="-52"/>
              </a:rPr>
              <a:t>Спасибо за внимание!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9D2D26F-4091-4DBD-96D2-6B614A3BFF0A}"/>
              </a:ext>
            </a:extLst>
          </p:cNvPr>
          <p:cNvSpPr txBox="1"/>
          <p:nvPr/>
        </p:nvSpPr>
        <p:spPr>
          <a:xfrm>
            <a:off x="3048699" y="3930053"/>
            <a:ext cx="60946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1B123E"/>
                </a:solidFill>
                <a:latin typeface="Montserrat" panose="00000500000000000000" pitchFamily="2" charset="-52"/>
              </a:rPr>
              <a:t>+ 7 999 202 67 16</a:t>
            </a:r>
          </a:p>
          <a:p>
            <a:pPr algn="ctr"/>
            <a:r>
              <a:rPr lang="en-US" dirty="0">
                <a:solidFill>
                  <a:srgbClr val="1B123E"/>
                </a:solidFill>
                <a:latin typeface="Montserrat" panose="00000500000000000000" pitchFamily="2" charset="-52"/>
              </a:rPr>
              <a:t>polina.petrova@metalab.ifmo.ru</a:t>
            </a:r>
            <a:endParaRPr lang="ru-RU" dirty="0">
              <a:solidFill>
                <a:srgbClr val="1B123E"/>
              </a:solidFill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583727546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D355A8F5-6608-42FF-BA51-E683E6ABAA6C}"/>
              </a:ext>
            </a:extLst>
          </p:cNvPr>
          <p:cNvGrpSpPr/>
          <p:nvPr/>
        </p:nvGrpSpPr>
        <p:grpSpPr>
          <a:xfrm>
            <a:off x="0" y="0"/>
            <a:ext cx="5314195" cy="6858000"/>
            <a:chOff x="6877803" y="0"/>
            <a:chExt cx="4461269" cy="5625296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10784211-FD01-4C4E-9058-A3C7A3EA57C2}"/>
                </a:ext>
              </a:extLst>
            </p:cNvPr>
            <p:cNvSpPr/>
            <p:nvPr/>
          </p:nvSpPr>
          <p:spPr>
            <a:xfrm>
              <a:off x="6877803" y="0"/>
              <a:ext cx="4461269" cy="5625296"/>
            </a:xfrm>
            <a:prstGeom prst="rect">
              <a:avLst/>
            </a:prstGeom>
            <a:ln>
              <a:noFill/>
            </a:ln>
            <a:effectLst>
              <a:outerShdw blurRad="635000" sx="105000" sy="105000" algn="ctr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6C084786-1183-4084-88FA-95C26CA5D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74" t="20189" r="23454"/>
            <a:stretch>
              <a:fillRect/>
            </a:stretch>
          </p:blipFill>
          <p:spPr>
            <a:xfrm>
              <a:off x="6877803" y="0"/>
              <a:ext cx="4461268" cy="5625296"/>
            </a:xfrm>
            <a:custGeom>
              <a:avLst/>
              <a:gdLst>
                <a:gd name="connsiteX0" fmla="*/ 0 w 4461268"/>
                <a:gd name="connsiteY0" fmla="*/ 0 h 5625296"/>
                <a:gd name="connsiteX1" fmla="*/ 4461268 w 4461268"/>
                <a:gd name="connsiteY1" fmla="*/ 0 h 5625296"/>
                <a:gd name="connsiteX2" fmla="*/ 4461268 w 4461268"/>
                <a:gd name="connsiteY2" fmla="*/ 5625296 h 5625296"/>
                <a:gd name="connsiteX3" fmla="*/ 0 w 4461268"/>
                <a:gd name="connsiteY3" fmla="*/ 5625296 h 5625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61268" h="5625296">
                  <a:moveTo>
                    <a:pt x="0" y="0"/>
                  </a:moveTo>
                  <a:lnTo>
                    <a:pt x="4461268" y="0"/>
                  </a:lnTo>
                  <a:lnTo>
                    <a:pt x="4461268" y="5625296"/>
                  </a:lnTo>
                  <a:lnTo>
                    <a:pt x="0" y="5625296"/>
                  </a:lnTo>
                  <a:close/>
                </a:path>
              </a:pathLst>
            </a:custGeom>
            <a:effectLst/>
          </p:spPr>
        </p:pic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07E9E202-44F3-4A79-A470-386CEA48C9B3}"/>
              </a:ext>
            </a:extLst>
          </p:cNvPr>
          <p:cNvGrpSpPr/>
          <p:nvPr/>
        </p:nvGrpSpPr>
        <p:grpSpPr>
          <a:xfrm>
            <a:off x="6198110" y="2128693"/>
            <a:ext cx="4745156" cy="3221574"/>
            <a:chOff x="1489739" y="1982450"/>
            <a:chExt cx="4745156" cy="322157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F604CAA-EB0F-43C2-AEF3-4878B696444F}"/>
                </a:ext>
              </a:extLst>
            </p:cNvPr>
            <p:cNvSpPr txBox="1"/>
            <p:nvPr/>
          </p:nvSpPr>
          <p:spPr>
            <a:xfrm>
              <a:off x="1489739" y="1982450"/>
              <a:ext cx="42810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dirty="0">
                  <a:solidFill>
                    <a:srgbClr val="1B123E"/>
                  </a:solidFill>
                  <a:latin typeface="Montserrat ExtraBold" panose="00000900000000000000" pitchFamily="2" charset="-52"/>
                </a:rPr>
                <a:t>Что такое МРТ</a:t>
              </a:r>
              <a:r>
                <a:rPr lang="en-US" sz="3600" dirty="0">
                  <a:solidFill>
                    <a:srgbClr val="1B123E"/>
                  </a:solidFill>
                  <a:latin typeface="Montserrat ExtraBold" panose="00000900000000000000" pitchFamily="2" charset="-52"/>
                </a:rPr>
                <a:t>?</a:t>
              </a:r>
              <a:endParaRPr lang="ru-RU" sz="3600" cap="all" dirty="0">
                <a:solidFill>
                  <a:srgbClr val="1B123E"/>
                </a:solidFill>
                <a:latin typeface="Montserrat ExtraBold" panose="00000900000000000000" pitchFamily="2" charset="-52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88B041F-B3BB-48BC-AC6C-E5FDAF641FB6}"/>
                </a:ext>
              </a:extLst>
            </p:cNvPr>
            <p:cNvSpPr txBox="1"/>
            <p:nvPr/>
          </p:nvSpPr>
          <p:spPr>
            <a:xfrm>
              <a:off x="1495835" y="2957255"/>
              <a:ext cx="4739060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/>
              <a:r>
                <a:rPr lang="ru-RU" sz="2000" dirty="0">
                  <a:solidFill>
                    <a:srgbClr val="1B123E"/>
                  </a:solidFill>
                  <a:latin typeface="Montserrat" panose="00000500000000000000" pitchFamily="2" charset="-52"/>
                </a:rPr>
                <a:t>Современный вид неинвазивной диагностики с применением магнитного поля, позволяющий получить детальное изображение внутренних органов и тканей организма человека</a:t>
              </a:r>
            </a:p>
          </p:txBody>
        </p:sp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B5F10083-83F8-4B7F-9A4E-29AC82D16860}"/>
                </a:ext>
              </a:extLst>
            </p:cNvPr>
            <p:cNvSpPr/>
            <p:nvPr/>
          </p:nvSpPr>
          <p:spPr>
            <a:xfrm>
              <a:off x="1603713" y="2758626"/>
              <a:ext cx="540000" cy="54000"/>
            </a:xfrm>
            <a:prstGeom prst="roundRect">
              <a:avLst>
                <a:gd name="adj" fmla="val 50000"/>
              </a:avLst>
            </a:prstGeom>
            <a:solidFill>
              <a:srgbClr val="00A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38E7043E-6EA4-47ED-BFB8-3F036B17133B}"/>
              </a:ext>
            </a:extLst>
          </p:cNvPr>
          <p:cNvGrpSpPr/>
          <p:nvPr/>
        </p:nvGrpSpPr>
        <p:grpSpPr>
          <a:xfrm>
            <a:off x="11588985" y="5052910"/>
            <a:ext cx="486030" cy="1498851"/>
            <a:chOff x="182791" y="5039787"/>
            <a:chExt cx="486030" cy="149885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950565D-A526-4CDB-918A-9F306A3621A4}"/>
                </a:ext>
              </a:extLst>
            </p:cNvPr>
            <p:cNvSpPr txBox="1"/>
            <p:nvPr/>
          </p:nvSpPr>
          <p:spPr>
            <a:xfrm>
              <a:off x="182791" y="6169306"/>
              <a:ext cx="4860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1B123E"/>
                  </a:solidFill>
                  <a:latin typeface="Montserrat ExtraBold" panose="00000900000000000000" pitchFamily="2" charset="-52"/>
                </a:rPr>
                <a:t>02</a:t>
              </a:r>
              <a:endParaRPr lang="ru-RU" dirty="0">
                <a:solidFill>
                  <a:srgbClr val="1B123E"/>
                </a:solidFill>
                <a:latin typeface="Montserrat ExtraBold" panose="00000900000000000000" pitchFamily="2" charset="-52"/>
              </a:endParaRPr>
            </a:p>
          </p:txBody>
        </p:sp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id="{2DBAB842-A8F8-49A4-A0B1-852B2982A836}"/>
                </a:ext>
              </a:extLst>
            </p:cNvPr>
            <p:cNvCxnSpPr>
              <a:cxnSpLocks/>
            </p:cNvCxnSpPr>
            <p:nvPr/>
          </p:nvCxnSpPr>
          <p:spPr>
            <a:xfrm>
              <a:off x="420988" y="5039787"/>
              <a:ext cx="0" cy="921175"/>
            </a:xfrm>
            <a:prstGeom prst="line">
              <a:avLst/>
            </a:prstGeom>
            <a:ln w="9525" cap="flat" cmpd="sng" algn="ctr">
              <a:solidFill>
                <a:srgbClr val="00A1A4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5598374A-940B-4065-BAE1-9FB09EB9AC05}"/>
              </a:ext>
            </a:extLst>
          </p:cNvPr>
          <p:cNvGrpSpPr/>
          <p:nvPr/>
        </p:nvGrpSpPr>
        <p:grpSpPr>
          <a:xfrm>
            <a:off x="10895783" y="147485"/>
            <a:ext cx="1296217" cy="317508"/>
            <a:chOff x="533625" y="198470"/>
            <a:chExt cx="1296217" cy="317508"/>
          </a:xfrm>
        </p:grpSpPr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9342AA70-2436-4E8E-A8F8-9626FF14CCC7}"/>
                </a:ext>
              </a:extLst>
            </p:cNvPr>
            <p:cNvCxnSpPr>
              <a:cxnSpLocks/>
            </p:cNvCxnSpPr>
            <p:nvPr/>
          </p:nvCxnSpPr>
          <p:spPr>
            <a:xfrm>
              <a:off x="1469842" y="357224"/>
              <a:ext cx="360000" cy="0"/>
            </a:xfrm>
            <a:prstGeom prst="line">
              <a:avLst/>
            </a:prstGeom>
            <a:ln>
              <a:solidFill>
                <a:srgbClr val="00A1A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6B62D948-E30E-4259-A019-2AD5B8F34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625" y="198470"/>
              <a:ext cx="855951" cy="317508"/>
            </a:xfrm>
            <a:prstGeom prst="rect">
              <a:avLst/>
            </a:prstGeom>
          </p:spPr>
        </p:pic>
      </p:grp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C2771E4B-D8A2-470D-BD8C-55095C1AA78F}"/>
              </a:ext>
            </a:extLst>
          </p:cNvPr>
          <p:cNvSpPr/>
          <p:nvPr/>
        </p:nvSpPr>
        <p:spPr>
          <a:xfrm>
            <a:off x="3706509" y="1301986"/>
            <a:ext cx="1502336" cy="381001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rgbClr val="00A1A4">
                <a:alpha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Montserrat" panose="00000500000000000000" pitchFamily="2" charset="-52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C48821B-E0A0-4A22-9C3A-42899550F205}"/>
              </a:ext>
            </a:extLst>
          </p:cNvPr>
          <p:cNvSpPr txBox="1"/>
          <p:nvPr/>
        </p:nvSpPr>
        <p:spPr>
          <a:xfrm>
            <a:off x="3756911" y="1338597"/>
            <a:ext cx="1401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1B123E"/>
                </a:solidFill>
                <a:latin typeface="Montserrat" panose="00000500000000000000" pitchFamily="2" charset="-52"/>
              </a:rPr>
              <a:t>Магнит</a:t>
            </a:r>
            <a:endParaRPr lang="ru-RU" sz="1600" dirty="0">
              <a:solidFill>
                <a:srgbClr val="1B123E"/>
              </a:solidFill>
              <a:latin typeface="Montserrat" panose="00000500000000000000" pitchFamily="2" charset="-52"/>
            </a:endParaRP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7369BEEF-F479-46B3-85C5-CEB4900C55E7}"/>
              </a:ext>
            </a:extLst>
          </p:cNvPr>
          <p:cNvSpPr/>
          <p:nvPr/>
        </p:nvSpPr>
        <p:spPr>
          <a:xfrm>
            <a:off x="2933516" y="4794013"/>
            <a:ext cx="2275329" cy="381000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rgbClr val="00A1A4">
                <a:alpha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Montserrat" panose="00000500000000000000" pitchFamily="2" charset="-52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B485BC0-7EF8-44D3-9615-CE1958AFF1F8}"/>
              </a:ext>
            </a:extLst>
          </p:cNvPr>
          <p:cNvSpPr txBox="1"/>
          <p:nvPr/>
        </p:nvSpPr>
        <p:spPr>
          <a:xfrm>
            <a:off x="2933515" y="4829190"/>
            <a:ext cx="23565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1B123E"/>
                </a:solidFill>
                <a:latin typeface="Montserrat" panose="00000500000000000000" pitchFamily="2" charset="-52"/>
              </a:rPr>
              <a:t>Градиентные катушки</a:t>
            </a:r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F0560BCA-E7D7-4487-93B7-D706CFCC68D6}"/>
              </a:ext>
            </a:extLst>
          </p:cNvPr>
          <p:cNvSpPr/>
          <p:nvPr/>
        </p:nvSpPr>
        <p:spPr>
          <a:xfrm>
            <a:off x="110217" y="2333055"/>
            <a:ext cx="1929852" cy="583200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rgbClr val="00A1A4">
                <a:alpha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latin typeface="Montserrat" panose="00000500000000000000" pitchFamily="2" charset="-52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80C2DC7-E661-4CAA-824E-DD02F55986D6}"/>
              </a:ext>
            </a:extLst>
          </p:cNvPr>
          <p:cNvSpPr txBox="1"/>
          <p:nvPr/>
        </p:nvSpPr>
        <p:spPr>
          <a:xfrm>
            <a:off x="110216" y="2381649"/>
            <a:ext cx="1929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1B123E"/>
                </a:solidFill>
                <a:latin typeface="Montserrat" panose="00000500000000000000" pitchFamily="2" charset="-52"/>
              </a:rPr>
              <a:t>Радиочастотные катушки</a:t>
            </a:r>
          </a:p>
        </p:txBody>
      </p:sp>
    </p:spTree>
    <p:extLst>
      <p:ext uri="{BB962C8B-B14F-4D97-AF65-F5344CB8AC3E}">
        <p14:creationId xmlns:p14="http://schemas.microsoft.com/office/powerpoint/2010/main" val="1608720943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/>
      <p:bldP spid="29" grpId="0" animBg="1"/>
      <p:bldP spid="28" grpId="0"/>
      <p:bldP spid="30" grpId="0" animBg="1"/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ED8878BC-5A9E-4511-9442-02452C8D9D76}"/>
              </a:ext>
            </a:extLst>
          </p:cNvPr>
          <p:cNvGrpSpPr/>
          <p:nvPr/>
        </p:nvGrpSpPr>
        <p:grpSpPr>
          <a:xfrm>
            <a:off x="176997" y="5109237"/>
            <a:ext cx="482825" cy="1498851"/>
            <a:chOff x="184394" y="5039787"/>
            <a:chExt cx="482825" cy="149885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01C7D5A-2D2F-4489-9F84-940BCC0D40CB}"/>
                </a:ext>
              </a:extLst>
            </p:cNvPr>
            <p:cNvSpPr txBox="1"/>
            <p:nvPr/>
          </p:nvSpPr>
          <p:spPr>
            <a:xfrm>
              <a:off x="184394" y="6169306"/>
              <a:ext cx="4828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1B123E"/>
                  </a:solidFill>
                  <a:latin typeface="Montserrat ExtraBold" panose="00000900000000000000" pitchFamily="2" charset="-52"/>
                </a:rPr>
                <a:t>0</a:t>
              </a:r>
              <a:r>
                <a:rPr lang="ru-RU" dirty="0">
                  <a:solidFill>
                    <a:srgbClr val="1B123E"/>
                  </a:solidFill>
                  <a:latin typeface="Montserrat ExtraBold" panose="00000900000000000000" pitchFamily="2" charset="-52"/>
                </a:rPr>
                <a:t>3</a:t>
              </a:r>
            </a:p>
          </p:txBody>
        </p:sp>
        <p:cxnSp>
          <p:nvCxnSpPr>
            <p:cNvPr id="6" name="Прямая соединительная линия 5">
              <a:extLst>
                <a:ext uri="{FF2B5EF4-FFF2-40B4-BE49-F238E27FC236}">
                  <a16:creationId xmlns:a16="http://schemas.microsoft.com/office/drawing/2014/main" id="{18D66CA0-1AB2-4D6E-8530-AC3ADF1A2AE5}"/>
                </a:ext>
              </a:extLst>
            </p:cNvPr>
            <p:cNvCxnSpPr>
              <a:cxnSpLocks/>
            </p:cNvCxnSpPr>
            <p:nvPr/>
          </p:nvCxnSpPr>
          <p:spPr>
            <a:xfrm>
              <a:off x="420988" y="5039787"/>
              <a:ext cx="0" cy="921175"/>
            </a:xfrm>
            <a:prstGeom prst="line">
              <a:avLst/>
            </a:prstGeom>
            <a:ln w="9525" cap="flat" cmpd="sng" algn="ctr">
              <a:solidFill>
                <a:srgbClr val="00A1A4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C2B28E10-8316-4EFE-8D6D-293B9DB943B1}"/>
              </a:ext>
            </a:extLst>
          </p:cNvPr>
          <p:cNvGrpSpPr/>
          <p:nvPr/>
        </p:nvGrpSpPr>
        <p:grpSpPr>
          <a:xfrm>
            <a:off x="0" y="198470"/>
            <a:ext cx="1389576" cy="317508"/>
            <a:chOff x="0" y="198470"/>
            <a:chExt cx="1389576" cy="317508"/>
          </a:xfrm>
        </p:grpSpPr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848E6CE9-A40D-4441-AF2B-7F682635878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57224"/>
              <a:ext cx="360000" cy="0"/>
            </a:xfrm>
            <a:prstGeom prst="line">
              <a:avLst/>
            </a:prstGeom>
            <a:ln>
              <a:solidFill>
                <a:srgbClr val="00A1A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1A3C4D1A-232D-4DE0-9174-B075E1B90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625" y="198470"/>
              <a:ext cx="855951" cy="317508"/>
            </a:xfrm>
            <a:prstGeom prst="rect">
              <a:avLst/>
            </a:prstGeom>
          </p:spPr>
        </p:pic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9FD62A54-159D-404A-8414-F9252CD08412}"/>
              </a:ext>
            </a:extLst>
          </p:cNvPr>
          <p:cNvGrpSpPr/>
          <p:nvPr/>
        </p:nvGrpSpPr>
        <p:grpSpPr>
          <a:xfrm>
            <a:off x="533625" y="752890"/>
            <a:ext cx="4639975" cy="844960"/>
            <a:chOff x="1495835" y="1967666"/>
            <a:chExt cx="4739060" cy="84496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B758833-F0C3-45DF-A152-2CF8898FE00E}"/>
                </a:ext>
              </a:extLst>
            </p:cNvPr>
            <p:cNvSpPr txBox="1"/>
            <p:nvPr/>
          </p:nvSpPr>
          <p:spPr>
            <a:xfrm>
              <a:off x="1495835" y="1967666"/>
              <a:ext cx="47390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dirty="0">
                  <a:solidFill>
                    <a:srgbClr val="1B123E"/>
                  </a:solidFill>
                  <a:latin typeface="Montserrat ExtraBold" panose="00000900000000000000" pitchFamily="2" charset="-52"/>
                </a:rPr>
                <a:t>Наша концепция</a:t>
              </a:r>
              <a:endParaRPr lang="ru-RU" sz="3600" cap="all" dirty="0">
                <a:solidFill>
                  <a:srgbClr val="1B123E"/>
                </a:solidFill>
                <a:latin typeface="Montserrat ExtraBold" panose="00000900000000000000" pitchFamily="2" charset="-52"/>
              </a:endParaRPr>
            </a:p>
          </p:txBody>
        </p:sp>
        <p:sp>
          <p:nvSpPr>
            <p:cNvPr id="18" name="Прямоугольник: скругленные углы 17">
              <a:extLst>
                <a:ext uri="{FF2B5EF4-FFF2-40B4-BE49-F238E27FC236}">
                  <a16:creationId xmlns:a16="http://schemas.microsoft.com/office/drawing/2014/main" id="{EE03A937-95C0-41C0-8812-4ECA34D2317A}"/>
                </a:ext>
              </a:extLst>
            </p:cNvPr>
            <p:cNvSpPr/>
            <p:nvPr/>
          </p:nvSpPr>
          <p:spPr>
            <a:xfrm>
              <a:off x="1603713" y="2758626"/>
              <a:ext cx="540000" cy="54000"/>
            </a:xfrm>
            <a:prstGeom prst="roundRect">
              <a:avLst>
                <a:gd name="adj" fmla="val 50000"/>
              </a:avLst>
            </a:prstGeom>
            <a:solidFill>
              <a:srgbClr val="00A1A4"/>
            </a:solidFill>
            <a:ln>
              <a:solidFill>
                <a:srgbClr val="00A1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3" name="Рисунок 2" descr="Изображение выглядит как текст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C45AE0C0-9090-4924-BB2C-66DC25434C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21" y="2292375"/>
            <a:ext cx="4803717" cy="3396982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текст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79189B61-8FB5-462C-B3BE-F82DE158EE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164" y="2292375"/>
            <a:ext cx="4787638" cy="3385612"/>
          </a:xfrm>
          <a:prstGeom prst="rect">
            <a:avLst/>
          </a:prstGeom>
        </p:spPr>
      </p:pic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ACD00F27-B793-4D86-A7FE-165033DB1DEA}"/>
              </a:ext>
            </a:extLst>
          </p:cNvPr>
          <p:cNvSpPr/>
          <p:nvPr/>
        </p:nvSpPr>
        <p:spPr>
          <a:xfrm>
            <a:off x="8060295" y="1786509"/>
            <a:ext cx="2179811" cy="364487"/>
          </a:xfrm>
          <a:prstGeom prst="roundRect">
            <a:avLst/>
          </a:prstGeom>
          <a:solidFill>
            <a:schemeClr val="bg1"/>
          </a:solidFill>
          <a:ln>
            <a:solidFill>
              <a:srgbClr val="00A1A4"/>
            </a:solidFill>
          </a:ln>
          <a:effectLst>
            <a:outerShdw blurRad="889000" dist="190500" dir="10800000" algn="r" rotWithShape="0">
              <a:schemeClr val="tx1">
                <a:lumMod val="85000"/>
                <a:lumOff val="1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rgbClr val="1B123E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0276036-6F78-49BE-AE28-62598D6DD668}"/>
              </a:ext>
            </a:extLst>
          </p:cNvPr>
          <p:cNvSpPr txBox="1"/>
          <p:nvPr/>
        </p:nvSpPr>
        <p:spPr>
          <a:xfrm>
            <a:off x="8305254" y="1764439"/>
            <a:ext cx="1689891" cy="408623"/>
          </a:xfrm>
          <a:prstGeom prst="round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rgbClr val="1B123E"/>
                </a:solidFill>
                <a:latin typeface="Montserrat" panose="00000500000000000000" pitchFamily="2" charset="-52"/>
              </a:rPr>
              <a:t>Наш подход</a:t>
            </a:r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E8A0A656-2934-40F0-873F-F2FCD072C913}"/>
              </a:ext>
            </a:extLst>
          </p:cNvPr>
          <p:cNvSpPr/>
          <p:nvPr/>
        </p:nvSpPr>
        <p:spPr>
          <a:xfrm>
            <a:off x="1930278" y="1786509"/>
            <a:ext cx="2801491" cy="364487"/>
          </a:xfrm>
          <a:prstGeom prst="roundRect">
            <a:avLst/>
          </a:prstGeom>
          <a:solidFill>
            <a:schemeClr val="bg1"/>
          </a:solidFill>
          <a:ln>
            <a:solidFill>
              <a:srgbClr val="00A1A4"/>
            </a:solidFill>
          </a:ln>
          <a:effectLst>
            <a:outerShdw blurRad="889000" dist="190500" dir="10800000" algn="r" rotWithShape="0">
              <a:schemeClr val="tx1">
                <a:lumMod val="85000"/>
                <a:lumOff val="1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rgbClr val="1B123E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0031083-7675-4AEE-89B2-65A480D95119}"/>
              </a:ext>
            </a:extLst>
          </p:cNvPr>
          <p:cNvSpPr txBox="1"/>
          <p:nvPr/>
        </p:nvSpPr>
        <p:spPr>
          <a:xfrm>
            <a:off x="1951894" y="1764440"/>
            <a:ext cx="2758258" cy="408623"/>
          </a:xfrm>
          <a:prstGeom prst="round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1B123E"/>
                </a:solidFill>
                <a:latin typeface="Montserrat" panose="00000500000000000000" pitchFamily="2" charset="-52"/>
              </a:rPr>
              <a:t>Стандартный подход</a:t>
            </a: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ABF52C5B-016A-430E-8AAE-5F0BB210A267}"/>
              </a:ext>
            </a:extLst>
          </p:cNvPr>
          <p:cNvSpPr/>
          <p:nvPr/>
        </p:nvSpPr>
        <p:spPr>
          <a:xfrm>
            <a:off x="4685352" y="4752512"/>
            <a:ext cx="1620000" cy="1620000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A1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C7DE806C-86BA-4FE0-853C-B33380938EA0}"/>
              </a:ext>
            </a:extLst>
          </p:cNvPr>
          <p:cNvSpPr/>
          <p:nvPr/>
        </p:nvSpPr>
        <p:spPr>
          <a:xfrm>
            <a:off x="10362943" y="4752512"/>
            <a:ext cx="1620000" cy="1620000"/>
          </a:xfrm>
          <a:prstGeom prst="ellipse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solidFill>
              <a:srgbClr val="00A1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9F05EC81-8FFC-4793-A4EF-241ADDF081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082" y="4170935"/>
            <a:ext cx="510887" cy="51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37828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28571" decel="2857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accel="28571" decel="2857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8" grpId="0" animBg="1"/>
      <p:bldP spid="29" grpId="0"/>
      <p:bldP spid="22" grpId="0" animBg="1"/>
      <p:bldP spid="3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ED8878BC-5A9E-4511-9442-02452C8D9D76}"/>
              </a:ext>
            </a:extLst>
          </p:cNvPr>
          <p:cNvGrpSpPr/>
          <p:nvPr/>
        </p:nvGrpSpPr>
        <p:grpSpPr>
          <a:xfrm>
            <a:off x="163371" y="5109237"/>
            <a:ext cx="510076" cy="1498851"/>
            <a:chOff x="170768" y="5039787"/>
            <a:chExt cx="510076" cy="149885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01C7D5A-2D2F-4489-9F84-940BCC0D40CB}"/>
                </a:ext>
              </a:extLst>
            </p:cNvPr>
            <p:cNvSpPr txBox="1"/>
            <p:nvPr/>
          </p:nvSpPr>
          <p:spPr>
            <a:xfrm>
              <a:off x="170768" y="6169306"/>
              <a:ext cx="5100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1B123E"/>
                  </a:solidFill>
                  <a:latin typeface="Montserrat ExtraBold" panose="00000900000000000000" pitchFamily="2" charset="-52"/>
                </a:rPr>
                <a:t>04</a:t>
              </a:r>
              <a:endParaRPr lang="ru-RU" dirty="0">
                <a:solidFill>
                  <a:srgbClr val="1B123E"/>
                </a:solidFill>
                <a:latin typeface="Montserrat ExtraBold" panose="00000900000000000000" pitchFamily="2" charset="-52"/>
              </a:endParaRPr>
            </a:p>
          </p:txBody>
        </p:sp>
        <p:cxnSp>
          <p:nvCxnSpPr>
            <p:cNvPr id="6" name="Прямая соединительная линия 5">
              <a:extLst>
                <a:ext uri="{FF2B5EF4-FFF2-40B4-BE49-F238E27FC236}">
                  <a16:creationId xmlns:a16="http://schemas.microsoft.com/office/drawing/2014/main" id="{18D66CA0-1AB2-4D6E-8530-AC3ADF1A2AE5}"/>
                </a:ext>
              </a:extLst>
            </p:cNvPr>
            <p:cNvCxnSpPr>
              <a:cxnSpLocks/>
            </p:cNvCxnSpPr>
            <p:nvPr/>
          </p:nvCxnSpPr>
          <p:spPr>
            <a:xfrm>
              <a:off x="420988" y="5039787"/>
              <a:ext cx="0" cy="921175"/>
            </a:xfrm>
            <a:prstGeom prst="line">
              <a:avLst/>
            </a:prstGeom>
            <a:ln w="9525" cap="flat" cmpd="sng" algn="ctr">
              <a:solidFill>
                <a:srgbClr val="00A1A4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C2B28E10-8316-4EFE-8D6D-293B9DB943B1}"/>
              </a:ext>
            </a:extLst>
          </p:cNvPr>
          <p:cNvGrpSpPr/>
          <p:nvPr/>
        </p:nvGrpSpPr>
        <p:grpSpPr>
          <a:xfrm>
            <a:off x="0" y="198470"/>
            <a:ext cx="1389576" cy="317508"/>
            <a:chOff x="0" y="198470"/>
            <a:chExt cx="1389576" cy="317508"/>
          </a:xfrm>
        </p:grpSpPr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848E6CE9-A40D-4441-AF2B-7F682635878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57224"/>
              <a:ext cx="360000" cy="0"/>
            </a:xfrm>
            <a:prstGeom prst="line">
              <a:avLst/>
            </a:prstGeom>
            <a:ln>
              <a:solidFill>
                <a:srgbClr val="00A1A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1A3C4D1A-232D-4DE0-9174-B075E1B90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625" y="198470"/>
              <a:ext cx="855951" cy="317508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94EE9FD-9A67-4B84-9891-1788284D1B23}"/>
              </a:ext>
            </a:extLst>
          </p:cNvPr>
          <p:cNvSpPr txBox="1"/>
          <p:nvPr/>
        </p:nvSpPr>
        <p:spPr>
          <a:xfrm>
            <a:off x="533624" y="724322"/>
            <a:ext cx="77295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1B123E"/>
                </a:solidFill>
                <a:latin typeface="Montserrat ExtraBold" panose="00000900000000000000" pitchFamily="2" charset="-52"/>
              </a:rPr>
              <a:t>Устройство для диагностики рака молочной железы</a:t>
            </a:r>
            <a:endParaRPr lang="ru-RU" sz="3600" cap="all" dirty="0">
              <a:solidFill>
                <a:srgbClr val="1B123E"/>
              </a:solidFill>
              <a:latin typeface="Montserrat ExtraBold" panose="00000900000000000000" pitchFamily="2" charset="-52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5674A4F-E556-4673-AA49-D7293BD603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576" y="2291231"/>
            <a:ext cx="4634979" cy="327859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5654624-9015-4A9B-9697-D766C8626F8C}"/>
              </a:ext>
            </a:extLst>
          </p:cNvPr>
          <p:cNvSpPr txBox="1"/>
          <p:nvPr/>
        </p:nvSpPr>
        <p:spPr>
          <a:xfrm>
            <a:off x="1389576" y="5718179"/>
            <a:ext cx="48350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1400" dirty="0">
                <a:solidFill>
                  <a:srgbClr val="1B123E"/>
                </a:solidFill>
                <a:latin typeface="Montserrat" panose="00000500000000000000" pitchFamily="2" charset="-52"/>
              </a:rPr>
              <a:t>В составе используются радиочастотные резонаторы, индуктивно связанные с передающим устройством аппарата МРТ</a:t>
            </a: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091572CE-7C77-48B8-9569-E299BF09A145}"/>
              </a:ext>
            </a:extLst>
          </p:cNvPr>
          <p:cNvSpPr/>
          <p:nvPr/>
        </p:nvSpPr>
        <p:spPr>
          <a:xfrm>
            <a:off x="639247" y="2039507"/>
            <a:ext cx="528710" cy="54000"/>
          </a:xfrm>
          <a:prstGeom prst="roundRect">
            <a:avLst>
              <a:gd name="adj" fmla="val 50000"/>
            </a:avLst>
          </a:prstGeom>
          <a:solidFill>
            <a:srgbClr val="00A1A4"/>
          </a:solidFill>
          <a:ln>
            <a:solidFill>
              <a:srgbClr val="00A1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1B8859CE-57D0-439B-82EC-F8848331841D}"/>
              </a:ext>
            </a:extLst>
          </p:cNvPr>
          <p:cNvGrpSpPr/>
          <p:nvPr/>
        </p:nvGrpSpPr>
        <p:grpSpPr>
          <a:xfrm>
            <a:off x="6695233" y="2882157"/>
            <a:ext cx="5963754" cy="638299"/>
            <a:chOff x="6856216" y="3812387"/>
            <a:chExt cx="5512421" cy="638299"/>
          </a:xfrm>
        </p:grpSpPr>
        <p:sp>
          <p:nvSpPr>
            <p:cNvPr id="34" name="Прямоугольник: скругленные углы 33">
              <a:extLst>
                <a:ext uri="{FF2B5EF4-FFF2-40B4-BE49-F238E27FC236}">
                  <a16:creationId xmlns:a16="http://schemas.microsoft.com/office/drawing/2014/main" id="{93204ED5-2EC5-4547-A6D7-B9F4760906A1}"/>
                </a:ext>
              </a:extLst>
            </p:cNvPr>
            <p:cNvSpPr/>
            <p:nvPr/>
          </p:nvSpPr>
          <p:spPr>
            <a:xfrm>
              <a:off x="6856216" y="3812387"/>
              <a:ext cx="4328734" cy="6382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A1A4"/>
              </a:solidFill>
            </a:ln>
            <a:effectLst>
              <a:outerShdw blurRad="889000" dist="190500" dir="10800000" algn="r" rotWithShape="0">
                <a:schemeClr val="tx1">
                  <a:lumMod val="85000"/>
                  <a:lumOff val="15000"/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dirty="0">
                <a:solidFill>
                  <a:srgbClr val="1B123E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9BEE346-FC7E-4A3D-AD91-F429EFA401D7}"/>
                </a:ext>
              </a:extLst>
            </p:cNvPr>
            <p:cNvSpPr txBox="1"/>
            <p:nvPr/>
          </p:nvSpPr>
          <p:spPr>
            <a:xfrm>
              <a:off x="6862945" y="3819752"/>
              <a:ext cx="5505692" cy="578882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solidFill>
                    <a:srgbClr val="1B123E"/>
                  </a:solidFill>
                  <a:latin typeface="Montserrat" panose="00000500000000000000" pitchFamily="2" charset="-52"/>
                </a:rPr>
                <a:t>Универсальность </a:t>
              </a:r>
            </a:p>
            <a:p>
              <a:r>
                <a:rPr lang="ru-RU" sz="1200" dirty="0">
                  <a:solidFill>
                    <a:srgbClr val="1B123E"/>
                  </a:solidFill>
                  <a:latin typeface="Montserrat" panose="00000500000000000000" pitchFamily="2" charset="-52"/>
                </a:rPr>
                <a:t>(подходит для аппаратов разных производителей)</a:t>
              </a:r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1A18A11A-3FC6-4D14-BCCE-650B98552B88}"/>
              </a:ext>
            </a:extLst>
          </p:cNvPr>
          <p:cNvGrpSpPr/>
          <p:nvPr/>
        </p:nvGrpSpPr>
        <p:grpSpPr>
          <a:xfrm>
            <a:off x="6694124" y="2298317"/>
            <a:ext cx="4303843" cy="427347"/>
            <a:chOff x="6853514" y="3215326"/>
            <a:chExt cx="4178802" cy="427347"/>
          </a:xfrm>
        </p:grpSpPr>
        <p:sp>
          <p:nvSpPr>
            <p:cNvPr id="41" name="Прямоугольник: скругленные углы 40">
              <a:extLst>
                <a:ext uri="{FF2B5EF4-FFF2-40B4-BE49-F238E27FC236}">
                  <a16:creationId xmlns:a16="http://schemas.microsoft.com/office/drawing/2014/main" id="{C0581F15-F4C9-4D3E-B887-2F506AEB2EF2}"/>
                </a:ext>
              </a:extLst>
            </p:cNvPr>
            <p:cNvSpPr/>
            <p:nvPr/>
          </p:nvSpPr>
          <p:spPr>
            <a:xfrm>
              <a:off x="6865354" y="3215326"/>
              <a:ext cx="3274228" cy="4273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A1A4"/>
              </a:solidFill>
            </a:ln>
            <a:effectLst>
              <a:outerShdw blurRad="889000" dist="190500" dir="10800000" algn="r" rotWithShape="0">
                <a:schemeClr val="tx1">
                  <a:lumMod val="85000"/>
                  <a:lumOff val="15000"/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>
                <a:solidFill>
                  <a:srgbClr val="1B123E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EE40C90-5D5D-4D82-888F-F6967E5D8FA6}"/>
                </a:ext>
              </a:extLst>
            </p:cNvPr>
            <p:cNvSpPr txBox="1"/>
            <p:nvPr/>
          </p:nvSpPr>
          <p:spPr>
            <a:xfrm>
              <a:off x="6853514" y="3247723"/>
              <a:ext cx="4178802" cy="374571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solidFill>
                    <a:srgbClr val="1B123E"/>
                  </a:solidFill>
                  <a:latin typeface="Montserrat" panose="00000500000000000000" pitchFamily="2" charset="-52"/>
                </a:rPr>
                <a:t>Беспроводное подключение</a:t>
              </a: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73CFFD8C-B5AD-4E68-98E5-69A8E5AB3DD8}"/>
              </a:ext>
            </a:extLst>
          </p:cNvPr>
          <p:cNvGrpSpPr/>
          <p:nvPr/>
        </p:nvGrpSpPr>
        <p:grpSpPr>
          <a:xfrm>
            <a:off x="6694124" y="4343358"/>
            <a:ext cx="3981608" cy="442800"/>
            <a:chOff x="6855954" y="3199251"/>
            <a:chExt cx="3283628" cy="443422"/>
          </a:xfrm>
        </p:grpSpPr>
        <p:sp>
          <p:nvSpPr>
            <p:cNvPr id="23" name="Прямоугольник: скругленные углы 22">
              <a:extLst>
                <a:ext uri="{FF2B5EF4-FFF2-40B4-BE49-F238E27FC236}">
                  <a16:creationId xmlns:a16="http://schemas.microsoft.com/office/drawing/2014/main" id="{4582701E-C518-4850-9C9C-9850153E977A}"/>
                </a:ext>
              </a:extLst>
            </p:cNvPr>
            <p:cNvSpPr/>
            <p:nvPr/>
          </p:nvSpPr>
          <p:spPr>
            <a:xfrm>
              <a:off x="6865354" y="3215326"/>
              <a:ext cx="3274228" cy="4273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A1A4"/>
              </a:solidFill>
            </a:ln>
            <a:effectLst>
              <a:outerShdw blurRad="889000" dist="190500" dir="10800000" algn="r" rotWithShape="0">
                <a:schemeClr val="tx1">
                  <a:lumMod val="85000"/>
                  <a:lumOff val="15000"/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>
                <a:solidFill>
                  <a:srgbClr val="1B123E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E5E892F-2F1F-4820-95A4-233F3A82DD6B}"/>
                </a:ext>
              </a:extLst>
            </p:cNvPr>
            <p:cNvSpPr txBox="1"/>
            <p:nvPr/>
          </p:nvSpPr>
          <p:spPr>
            <a:xfrm>
              <a:off x="6855954" y="3199251"/>
              <a:ext cx="3274228" cy="375097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solidFill>
                    <a:srgbClr val="1B123E"/>
                  </a:solidFill>
                  <a:latin typeface="Montserrat" panose="00000500000000000000" pitchFamily="2" charset="-52"/>
                </a:rPr>
                <a:t>Повышает безопасность пациента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86BFCD99-AF7B-43B7-AC06-DF5503BBC655}"/>
              </a:ext>
            </a:extLst>
          </p:cNvPr>
          <p:cNvGrpSpPr/>
          <p:nvPr/>
        </p:nvGrpSpPr>
        <p:grpSpPr>
          <a:xfrm>
            <a:off x="6698021" y="4984639"/>
            <a:ext cx="3004135" cy="460275"/>
            <a:chOff x="6865354" y="3215326"/>
            <a:chExt cx="3344598" cy="427347"/>
          </a:xfrm>
        </p:grpSpPr>
        <p:sp>
          <p:nvSpPr>
            <p:cNvPr id="26" name="Прямоугольник: скругленные углы 25">
              <a:extLst>
                <a:ext uri="{FF2B5EF4-FFF2-40B4-BE49-F238E27FC236}">
                  <a16:creationId xmlns:a16="http://schemas.microsoft.com/office/drawing/2014/main" id="{DA5670BA-866D-4F80-B266-8FAFB774308F}"/>
                </a:ext>
              </a:extLst>
            </p:cNvPr>
            <p:cNvSpPr/>
            <p:nvPr/>
          </p:nvSpPr>
          <p:spPr>
            <a:xfrm>
              <a:off x="6865354" y="3215326"/>
              <a:ext cx="3274228" cy="4273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A1A4"/>
              </a:solidFill>
            </a:ln>
            <a:effectLst>
              <a:outerShdw blurRad="889000" dist="190500" dir="10800000" algn="r" rotWithShape="0">
                <a:schemeClr val="tx1">
                  <a:lumMod val="85000"/>
                  <a:lumOff val="15000"/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>
                <a:solidFill>
                  <a:srgbClr val="1B123E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EA2DAA9-D282-40C0-8D5F-EDA103779F5C}"/>
                </a:ext>
              </a:extLst>
            </p:cNvPr>
            <p:cNvSpPr txBox="1"/>
            <p:nvPr/>
          </p:nvSpPr>
          <p:spPr>
            <a:xfrm>
              <a:off x="6874197" y="3223052"/>
              <a:ext cx="3335755" cy="347774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solidFill>
                    <a:srgbClr val="1B123E"/>
                  </a:solidFill>
                  <a:latin typeface="Montserrat" panose="00000500000000000000" pitchFamily="2" charset="-52"/>
                </a:rPr>
                <a:t>Удобство в эксплуатации</a:t>
              </a:r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D51E4C83-211B-48CC-B15C-71593584472E}"/>
              </a:ext>
            </a:extLst>
          </p:cNvPr>
          <p:cNvGrpSpPr/>
          <p:nvPr/>
        </p:nvGrpSpPr>
        <p:grpSpPr>
          <a:xfrm>
            <a:off x="6694124" y="3703630"/>
            <a:ext cx="2760269" cy="458107"/>
            <a:chOff x="6853514" y="3184566"/>
            <a:chExt cx="3364276" cy="458107"/>
          </a:xfrm>
        </p:grpSpPr>
        <p:sp>
          <p:nvSpPr>
            <p:cNvPr id="30" name="Прямоугольник: скругленные углы 29">
              <a:extLst>
                <a:ext uri="{FF2B5EF4-FFF2-40B4-BE49-F238E27FC236}">
                  <a16:creationId xmlns:a16="http://schemas.microsoft.com/office/drawing/2014/main" id="{A42784DA-420B-491E-BAB9-9EF07ECE6FE2}"/>
                </a:ext>
              </a:extLst>
            </p:cNvPr>
            <p:cNvSpPr/>
            <p:nvPr/>
          </p:nvSpPr>
          <p:spPr>
            <a:xfrm>
              <a:off x="6865354" y="3215326"/>
              <a:ext cx="3274228" cy="4273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A1A4"/>
              </a:solidFill>
            </a:ln>
            <a:effectLst>
              <a:outerShdw blurRad="889000" dist="190500" dir="10800000" algn="r" rotWithShape="0">
                <a:schemeClr val="tx1">
                  <a:lumMod val="85000"/>
                  <a:lumOff val="15000"/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>
                <a:solidFill>
                  <a:srgbClr val="1B123E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232ED2F-8576-4109-A612-435206C7D7C2}"/>
                </a:ext>
              </a:extLst>
            </p:cNvPr>
            <p:cNvSpPr txBox="1"/>
            <p:nvPr/>
          </p:nvSpPr>
          <p:spPr>
            <a:xfrm>
              <a:off x="6853514" y="3184566"/>
              <a:ext cx="3364276" cy="374571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solidFill>
                    <a:srgbClr val="1B123E"/>
                  </a:solidFill>
                  <a:latin typeface="Montserrat" panose="00000500000000000000" pitchFamily="2" charset="-52"/>
                </a:rPr>
                <a:t>Низкая себестоимость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0908299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7" grpId="0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4838953-A978-49E3-A251-CA12767365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23" y="1905125"/>
            <a:ext cx="6566286" cy="54806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64000"/>
              </a:prstClr>
            </a:outerShdw>
          </a:effectLst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ED8878BC-5A9E-4511-9442-02452C8D9D76}"/>
              </a:ext>
            </a:extLst>
          </p:cNvPr>
          <p:cNvGrpSpPr/>
          <p:nvPr/>
        </p:nvGrpSpPr>
        <p:grpSpPr>
          <a:xfrm>
            <a:off x="176997" y="5109237"/>
            <a:ext cx="482825" cy="1498851"/>
            <a:chOff x="184394" y="5039787"/>
            <a:chExt cx="482825" cy="149885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01C7D5A-2D2F-4489-9F84-940BCC0D40CB}"/>
                </a:ext>
              </a:extLst>
            </p:cNvPr>
            <p:cNvSpPr txBox="1"/>
            <p:nvPr/>
          </p:nvSpPr>
          <p:spPr>
            <a:xfrm>
              <a:off x="184394" y="6169306"/>
              <a:ext cx="4828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1B123E"/>
                  </a:solidFill>
                  <a:latin typeface="Montserrat ExtraBold" panose="00000900000000000000" pitchFamily="2" charset="-52"/>
                </a:rPr>
                <a:t>05</a:t>
              </a:r>
              <a:endParaRPr lang="ru-RU" dirty="0">
                <a:solidFill>
                  <a:srgbClr val="1B123E"/>
                </a:solidFill>
                <a:latin typeface="Montserrat ExtraBold" panose="00000900000000000000" pitchFamily="2" charset="-52"/>
              </a:endParaRPr>
            </a:p>
          </p:txBody>
        </p:sp>
        <p:cxnSp>
          <p:nvCxnSpPr>
            <p:cNvPr id="6" name="Прямая соединительная линия 5">
              <a:extLst>
                <a:ext uri="{FF2B5EF4-FFF2-40B4-BE49-F238E27FC236}">
                  <a16:creationId xmlns:a16="http://schemas.microsoft.com/office/drawing/2014/main" id="{18D66CA0-1AB2-4D6E-8530-AC3ADF1A2AE5}"/>
                </a:ext>
              </a:extLst>
            </p:cNvPr>
            <p:cNvCxnSpPr>
              <a:cxnSpLocks/>
            </p:cNvCxnSpPr>
            <p:nvPr/>
          </p:nvCxnSpPr>
          <p:spPr>
            <a:xfrm>
              <a:off x="420988" y="5039787"/>
              <a:ext cx="0" cy="921175"/>
            </a:xfrm>
            <a:prstGeom prst="line">
              <a:avLst/>
            </a:prstGeom>
            <a:ln w="9525" cap="flat" cmpd="sng" algn="ctr">
              <a:solidFill>
                <a:srgbClr val="00A1A4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C2B28E10-8316-4EFE-8D6D-293B9DB943B1}"/>
              </a:ext>
            </a:extLst>
          </p:cNvPr>
          <p:cNvGrpSpPr/>
          <p:nvPr/>
        </p:nvGrpSpPr>
        <p:grpSpPr>
          <a:xfrm>
            <a:off x="0" y="198470"/>
            <a:ext cx="1389576" cy="317508"/>
            <a:chOff x="0" y="198470"/>
            <a:chExt cx="1389576" cy="317508"/>
          </a:xfrm>
        </p:grpSpPr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848E6CE9-A40D-4441-AF2B-7F682635878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57224"/>
              <a:ext cx="360000" cy="0"/>
            </a:xfrm>
            <a:prstGeom prst="line">
              <a:avLst/>
            </a:prstGeom>
            <a:ln>
              <a:solidFill>
                <a:srgbClr val="00A1A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1A3C4D1A-232D-4DE0-9174-B075E1B90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625" y="198470"/>
              <a:ext cx="855951" cy="317508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94EE9FD-9A67-4B84-9891-1788284D1B23}"/>
              </a:ext>
            </a:extLst>
          </p:cNvPr>
          <p:cNvSpPr txBox="1"/>
          <p:nvPr/>
        </p:nvSpPr>
        <p:spPr>
          <a:xfrm>
            <a:off x="533625" y="724322"/>
            <a:ext cx="79895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1B123E"/>
                </a:solidFill>
                <a:latin typeface="Montserrat ExtraBold" panose="00000900000000000000" pitchFamily="2" charset="-52"/>
              </a:rPr>
              <a:t>Устройство для диагностики рака молочной железы</a:t>
            </a:r>
            <a:endParaRPr lang="ru-RU" sz="3600" cap="all" dirty="0">
              <a:solidFill>
                <a:srgbClr val="1B123E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091572CE-7C77-48B8-9569-E299BF09A145}"/>
              </a:ext>
            </a:extLst>
          </p:cNvPr>
          <p:cNvSpPr/>
          <p:nvPr/>
        </p:nvSpPr>
        <p:spPr>
          <a:xfrm>
            <a:off x="639247" y="2039507"/>
            <a:ext cx="528710" cy="54000"/>
          </a:xfrm>
          <a:prstGeom prst="roundRect">
            <a:avLst>
              <a:gd name="adj" fmla="val 50000"/>
            </a:avLst>
          </a:prstGeom>
          <a:solidFill>
            <a:srgbClr val="00A1A4"/>
          </a:solidFill>
          <a:ln>
            <a:solidFill>
              <a:srgbClr val="00A1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BD338227-3FFD-4E2F-9741-F11FBEBEA7BF}"/>
              </a:ext>
            </a:extLst>
          </p:cNvPr>
          <p:cNvGrpSpPr/>
          <p:nvPr/>
        </p:nvGrpSpPr>
        <p:grpSpPr>
          <a:xfrm>
            <a:off x="8015230" y="3206181"/>
            <a:ext cx="3763179" cy="2654526"/>
            <a:chOff x="856000" y="3345922"/>
            <a:chExt cx="5094127" cy="3512078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6A1CB391-0453-49E8-AFA8-EC1EA03C7DDD}"/>
                </a:ext>
              </a:extLst>
            </p:cNvPr>
            <p:cNvSpPr/>
            <p:nvPr/>
          </p:nvSpPr>
          <p:spPr>
            <a:xfrm>
              <a:off x="856000" y="3345922"/>
              <a:ext cx="5094120" cy="3507181"/>
            </a:xfrm>
            <a:prstGeom prst="rect">
              <a:avLst/>
            </a:prstGeom>
            <a:ln>
              <a:noFill/>
            </a:ln>
            <a:effectLst>
              <a:outerShdw blurRad="635000" sx="105000" sy="105000" algn="ctr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Picture 2" descr="C:\Users\alena\Dropbox\Работа\Ceramic discs\MakeMovie\lowRes.gif">
              <a:extLst>
                <a:ext uri="{FF2B5EF4-FFF2-40B4-BE49-F238E27FC236}">
                  <a16:creationId xmlns:a16="http://schemas.microsoft.com/office/drawing/2014/main" id="{8FBC1BC4-9453-40C8-8602-1C706E27BDB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000" y="3350819"/>
              <a:ext cx="5094127" cy="3507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4" name="Прямая соединительная линия 23">
              <a:extLst>
                <a:ext uri="{FF2B5EF4-FFF2-40B4-BE49-F238E27FC236}">
                  <a16:creationId xmlns:a16="http://schemas.microsoft.com/office/drawing/2014/main" id="{47CB732B-7983-48D6-A80D-97C870853B61}"/>
                </a:ext>
              </a:extLst>
            </p:cNvPr>
            <p:cNvCxnSpPr>
              <a:cxnSpLocks/>
              <a:stCxn id="18" idx="0"/>
              <a:endCxn id="19" idx="2"/>
            </p:cNvCxnSpPr>
            <p:nvPr/>
          </p:nvCxnSpPr>
          <p:spPr>
            <a:xfrm>
              <a:off x="3403060" y="3345922"/>
              <a:ext cx="4" cy="351207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9699F6D7-5B1C-4349-A146-2E2A487CEB2F}"/>
              </a:ext>
            </a:extLst>
          </p:cNvPr>
          <p:cNvGrpSpPr/>
          <p:nvPr/>
        </p:nvGrpSpPr>
        <p:grpSpPr>
          <a:xfrm>
            <a:off x="5103819" y="4466260"/>
            <a:ext cx="1545066" cy="381000"/>
            <a:chOff x="9608429" y="494755"/>
            <a:chExt cx="2169980" cy="381000"/>
          </a:xfrm>
        </p:grpSpPr>
        <p:sp>
          <p:nvSpPr>
            <p:cNvPr id="39" name="Прямоугольник: скругленные углы 38">
              <a:extLst>
                <a:ext uri="{FF2B5EF4-FFF2-40B4-BE49-F238E27FC236}">
                  <a16:creationId xmlns:a16="http://schemas.microsoft.com/office/drawing/2014/main" id="{735E03F9-AC4F-41BF-9E60-9A0E031197E3}"/>
                </a:ext>
              </a:extLst>
            </p:cNvPr>
            <p:cNvSpPr/>
            <p:nvPr/>
          </p:nvSpPr>
          <p:spPr>
            <a:xfrm>
              <a:off x="9608429" y="494755"/>
              <a:ext cx="2169980" cy="381000"/>
            </a:xfrm>
            <a:prstGeom prst="roundRect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rgbClr val="00A1A4">
                  <a:alpha val="7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1AC0927-3F70-438D-8F80-8692272E7395}"/>
                </a:ext>
              </a:extLst>
            </p:cNvPr>
            <p:cNvSpPr txBox="1"/>
            <p:nvPr/>
          </p:nvSpPr>
          <p:spPr>
            <a:xfrm>
              <a:off x="9608429" y="515978"/>
              <a:ext cx="21699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solidFill>
                    <a:srgbClr val="1B123E"/>
                  </a:solidFill>
                  <a:latin typeface="Montserrat" panose="00000500000000000000" pitchFamily="2" charset="-52"/>
                </a:rPr>
                <a:t>Подушка</a:t>
              </a: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CFE05AA7-57A5-4555-854A-B14262F9865C}"/>
              </a:ext>
            </a:extLst>
          </p:cNvPr>
          <p:cNvGrpSpPr/>
          <p:nvPr/>
        </p:nvGrpSpPr>
        <p:grpSpPr>
          <a:xfrm>
            <a:off x="493537" y="3814622"/>
            <a:ext cx="1653900" cy="418083"/>
            <a:chOff x="10693419" y="2700896"/>
            <a:chExt cx="2169980" cy="381000"/>
          </a:xfrm>
        </p:grpSpPr>
        <p:sp>
          <p:nvSpPr>
            <p:cNvPr id="46" name="Прямоугольник: скругленные углы 45">
              <a:extLst>
                <a:ext uri="{FF2B5EF4-FFF2-40B4-BE49-F238E27FC236}">
                  <a16:creationId xmlns:a16="http://schemas.microsoft.com/office/drawing/2014/main" id="{B89D7F1D-7BE3-44B1-967C-134D804D3CE5}"/>
                </a:ext>
              </a:extLst>
            </p:cNvPr>
            <p:cNvSpPr/>
            <p:nvPr/>
          </p:nvSpPr>
          <p:spPr>
            <a:xfrm>
              <a:off x="10693419" y="2700896"/>
              <a:ext cx="2169980" cy="381000"/>
            </a:xfrm>
            <a:prstGeom prst="roundRect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rgbClr val="00A1A4">
                  <a:alpha val="7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1FDCE39-288D-44F7-BF9B-DCD3DCE1F2E1}"/>
                </a:ext>
              </a:extLst>
            </p:cNvPr>
            <p:cNvSpPr txBox="1"/>
            <p:nvPr/>
          </p:nvSpPr>
          <p:spPr>
            <a:xfrm>
              <a:off x="10693419" y="2722119"/>
              <a:ext cx="2169980" cy="308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solidFill>
                    <a:srgbClr val="1B123E"/>
                  </a:solidFill>
                  <a:latin typeface="Montserrat" panose="00000500000000000000" pitchFamily="2" charset="-52"/>
                </a:rPr>
                <a:t>Резонаторы</a:t>
              </a:r>
            </a:p>
          </p:txBody>
        </p:sp>
      </p:grpSp>
      <p:cxnSp>
        <p:nvCxnSpPr>
          <p:cNvPr id="49" name="Прямая соединительная линия 48">
            <a:extLst>
              <a:ext uri="{FF2B5EF4-FFF2-40B4-BE49-F238E27FC236}">
                <a16:creationId xmlns:a16="http://schemas.microsoft.com/office/drawing/2014/main" id="{5F210300-1A6C-4A4C-8896-29AF78D82950}"/>
              </a:ext>
            </a:extLst>
          </p:cNvPr>
          <p:cNvCxnSpPr/>
          <p:nvPr/>
        </p:nvCxnSpPr>
        <p:spPr>
          <a:xfrm>
            <a:off x="2147437" y="4023663"/>
            <a:ext cx="713209" cy="1165229"/>
          </a:xfrm>
          <a:prstGeom prst="line">
            <a:avLst/>
          </a:prstGeom>
          <a:ln>
            <a:solidFill>
              <a:srgbClr val="00A1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C52A8902-DEFE-43E7-A73B-E3E5362E0698}"/>
              </a:ext>
            </a:extLst>
          </p:cNvPr>
          <p:cNvCxnSpPr>
            <a:stCxn id="35" idx="1"/>
          </p:cNvCxnSpPr>
          <p:nvPr/>
        </p:nvCxnSpPr>
        <p:spPr>
          <a:xfrm flipH="1">
            <a:off x="4494084" y="2572505"/>
            <a:ext cx="640422" cy="1140088"/>
          </a:xfrm>
          <a:prstGeom prst="line">
            <a:avLst/>
          </a:prstGeom>
          <a:ln>
            <a:solidFill>
              <a:srgbClr val="00A1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8079CDCD-04F3-4D0E-98FA-4781D340CB3B}"/>
              </a:ext>
            </a:extLst>
          </p:cNvPr>
          <p:cNvCxnSpPr>
            <a:cxnSpLocks/>
            <a:stCxn id="39" idx="2"/>
          </p:cNvCxnSpPr>
          <p:nvPr/>
        </p:nvCxnSpPr>
        <p:spPr>
          <a:xfrm flipH="1">
            <a:off x="5444456" y="4847260"/>
            <a:ext cx="431896" cy="873566"/>
          </a:xfrm>
          <a:prstGeom prst="line">
            <a:avLst/>
          </a:prstGeom>
          <a:ln>
            <a:solidFill>
              <a:srgbClr val="00A1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658A96F7-3DFA-4B7F-B50E-ED51ED87BFC4}"/>
              </a:ext>
            </a:extLst>
          </p:cNvPr>
          <p:cNvGrpSpPr/>
          <p:nvPr/>
        </p:nvGrpSpPr>
        <p:grpSpPr>
          <a:xfrm>
            <a:off x="8383759" y="2743102"/>
            <a:ext cx="1202295" cy="381000"/>
            <a:chOff x="9608429" y="494755"/>
            <a:chExt cx="2169980" cy="381000"/>
          </a:xfrm>
        </p:grpSpPr>
        <p:sp>
          <p:nvSpPr>
            <p:cNvPr id="57" name="Прямоугольник: скругленные углы 56">
              <a:extLst>
                <a:ext uri="{FF2B5EF4-FFF2-40B4-BE49-F238E27FC236}">
                  <a16:creationId xmlns:a16="http://schemas.microsoft.com/office/drawing/2014/main" id="{2D9744A8-0B56-4EA5-8F7D-FE9E5D444958}"/>
                </a:ext>
              </a:extLst>
            </p:cNvPr>
            <p:cNvSpPr/>
            <p:nvPr/>
          </p:nvSpPr>
          <p:spPr>
            <a:xfrm>
              <a:off x="9608429" y="494755"/>
              <a:ext cx="2169980" cy="381000"/>
            </a:xfrm>
            <a:prstGeom prst="roundRect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rgbClr val="1B12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6642D49-6F31-44DB-AEB3-280A5B8A4DAB}"/>
                </a:ext>
              </a:extLst>
            </p:cNvPr>
            <p:cNvSpPr txBox="1"/>
            <p:nvPr/>
          </p:nvSpPr>
          <p:spPr>
            <a:xfrm>
              <a:off x="9608429" y="515978"/>
              <a:ext cx="21699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>
                  <a:solidFill>
                    <a:srgbClr val="1B123E"/>
                  </a:solidFill>
                  <a:latin typeface="Montserrat" panose="00000500000000000000" pitchFamily="2" charset="-52"/>
                </a:rPr>
                <a:t>Аналог</a:t>
              </a:r>
            </a:p>
          </p:txBody>
        </p:sp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3EF6B012-D2E6-4CBD-881D-A66B5A813686}"/>
              </a:ext>
            </a:extLst>
          </p:cNvPr>
          <p:cNvGrpSpPr/>
          <p:nvPr/>
        </p:nvGrpSpPr>
        <p:grpSpPr>
          <a:xfrm>
            <a:off x="10009667" y="2743102"/>
            <a:ext cx="1679355" cy="381000"/>
            <a:chOff x="9608429" y="494755"/>
            <a:chExt cx="3031009" cy="381000"/>
          </a:xfrm>
        </p:grpSpPr>
        <p:sp>
          <p:nvSpPr>
            <p:cNvPr id="61" name="Прямоугольник: скругленные углы 60">
              <a:extLst>
                <a:ext uri="{FF2B5EF4-FFF2-40B4-BE49-F238E27FC236}">
                  <a16:creationId xmlns:a16="http://schemas.microsoft.com/office/drawing/2014/main" id="{D99673C7-7406-483E-9DC3-84BA9AC5797F}"/>
                </a:ext>
              </a:extLst>
            </p:cNvPr>
            <p:cNvSpPr/>
            <p:nvPr/>
          </p:nvSpPr>
          <p:spPr>
            <a:xfrm>
              <a:off x="9608429" y="494755"/>
              <a:ext cx="3031009" cy="381000"/>
            </a:xfrm>
            <a:prstGeom prst="roundRect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rgbClr val="1B12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A2F378A6-4588-49D3-9967-D3297EC56ED9}"/>
                </a:ext>
              </a:extLst>
            </p:cNvPr>
            <p:cNvSpPr txBox="1"/>
            <p:nvPr/>
          </p:nvSpPr>
          <p:spPr>
            <a:xfrm>
              <a:off x="9608429" y="515978"/>
              <a:ext cx="303100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>
                  <a:solidFill>
                    <a:srgbClr val="1B123E"/>
                  </a:solidFill>
                  <a:latin typeface="Montserrat" panose="00000500000000000000" pitchFamily="2" charset="-52"/>
                </a:rPr>
                <a:t>Наше решение</a:t>
              </a:r>
            </a:p>
          </p:txBody>
        </p:sp>
      </p:grpSp>
      <p:sp>
        <p:nvSpPr>
          <p:cNvPr id="2" name="Овал 1">
            <a:extLst>
              <a:ext uri="{FF2B5EF4-FFF2-40B4-BE49-F238E27FC236}">
                <a16:creationId xmlns:a16="http://schemas.microsoft.com/office/drawing/2014/main" id="{7BA446CA-4904-40E9-840A-A8D7DF2D3221}"/>
              </a:ext>
            </a:extLst>
          </p:cNvPr>
          <p:cNvSpPr/>
          <p:nvPr/>
        </p:nvSpPr>
        <p:spPr>
          <a:xfrm rot="2131760">
            <a:off x="9904461" y="4974605"/>
            <a:ext cx="1170438" cy="789191"/>
          </a:xfrm>
          <a:prstGeom prst="ellipse">
            <a:avLst/>
          </a:prstGeom>
          <a:noFill/>
          <a:ln w="254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05CA7E1E-1C5D-453C-97A3-DC74A94668E6}"/>
              </a:ext>
            </a:extLst>
          </p:cNvPr>
          <p:cNvSpPr/>
          <p:nvPr/>
        </p:nvSpPr>
        <p:spPr>
          <a:xfrm rot="2131760">
            <a:off x="8160947" y="4900502"/>
            <a:ext cx="1170438" cy="789191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D4C734A-DFFD-43F6-831E-9C96B17A5334}"/>
              </a:ext>
            </a:extLst>
          </p:cNvPr>
          <p:cNvSpPr txBox="1"/>
          <p:nvPr/>
        </p:nvSpPr>
        <p:spPr>
          <a:xfrm>
            <a:off x="7915247" y="6007923"/>
            <a:ext cx="3863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1200" dirty="0">
                <a:solidFill>
                  <a:srgbClr val="1B123E"/>
                </a:solidFill>
                <a:latin typeface="Montserrat" panose="00000500000000000000" pitchFamily="2" charset="-52"/>
              </a:rPr>
              <a:t>Разработанное нами устройство позволяет уменьшить количество артефактов от колебаний сердца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9DAC496D-6E3D-46BA-B16D-8DF9A71B093D}"/>
              </a:ext>
            </a:extLst>
          </p:cNvPr>
          <p:cNvGrpSpPr/>
          <p:nvPr/>
        </p:nvGrpSpPr>
        <p:grpSpPr>
          <a:xfrm>
            <a:off x="4879975" y="2200970"/>
            <a:ext cx="3232618" cy="743069"/>
            <a:chOff x="5014199" y="2049968"/>
            <a:chExt cx="3232618" cy="743069"/>
          </a:xfrm>
        </p:grpSpPr>
        <p:sp>
          <p:nvSpPr>
            <p:cNvPr id="35" name="Прямоугольник: скругленные углы 34">
              <a:extLst>
                <a:ext uri="{FF2B5EF4-FFF2-40B4-BE49-F238E27FC236}">
                  <a16:creationId xmlns:a16="http://schemas.microsoft.com/office/drawing/2014/main" id="{1E82D7AB-8250-43AE-AE7C-0C87B6C30421}"/>
                </a:ext>
              </a:extLst>
            </p:cNvPr>
            <p:cNvSpPr/>
            <p:nvPr/>
          </p:nvSpPr>
          <p:spPr>
            <a:xfrm>
              <a:off x="5268730" y="2049968"/>
              <a:ext cx="2723557" cy="743069"/>
            </a:xfrm>
            <a:prstGeom prst="roundRect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rgbClr val="00A1A4">
                  <a:alpha val="7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22841AA-F580-4CEE-9CDC-1C4767FC2D30}"/>
                </a:ext>
              </a:extLst>
            </p:cNvPr>
            <p:cNvSpPr txBox="1"/>
            <p:nvPr/>
          </p:nvSpPr>
          <p:spPr>
            <a:xfrm>
              <a:off x="5014199" y="2123040"/>
              <a:ext cx="323261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600" dirty="0">
                  <a:solidFill>
                    <a:srgbClr val="1B123E"/>
                  </a:solidFill>
                  <a:latin typeface="Montserrat" panose="00000500000000000000" pitchFamily="2" charset="-52"/>
                </a:rPr>
                <a:t>Легкий анатомический пластиковый корпус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1472160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3" grpId="0" animBg="1"/>
      <p:bldP spid="2" grpId="0" animBg="1"/>
      <p:bldP spid="34" grpId="0" animBg="1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ED8878BC-5A9E-4511-9442-02452C8D9D76}"/>
              </a:ext>
            </a:extLst>
          </p:cNvPr>
          <p:cNvGrpSpPr/>
          <p:nvPr/>
        </p:nvGrpSpPr>
        <p:grpSpPr>
          <a:xfrm>
            <a:off x="172188" y="5109237"/>
            <a:ext cx="492443" cy="1498851"/>
            <a:chOff x="179585" y="5039787"/>
            <a:chExt cx="492443" cy="149885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01C7D5A-2D2F-4489-9F84-940BCC0D40CB}"/>
                </a:ext>
              </a:extLst>
            </p:cNvPr>
            <p:cNvSpPr txBox="1"/>
            <p:nvPr/>
          </p:nvSpPr>
          <p:spPr>
            <a:xfrm>
              <a:off x="179585" y="6169306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1B123E"/>
                  </a:solidFill>
                  <a:latin typeface="Montserrat ExtraBold" panose="00000900000000000000" pitchFamily="2" charset="-52"/>
                </a:rPr>
                <a:t>0</a:t>
              </a:r>
              <a:r>
                <a:rPr lang="ru-RU" dirty="0">
                  <a:solidFill>
                    <a:srgbClr val="1B123E"/>
                  </a:solidFill>
                  <a:latin typeface="Montserrat ExtraBold" panose="00000900000000000000" pitchFamily="2" charset="-52"/>
                </a:rPr>
                <a:t>6</a:t>
              </a:r>
            </a:p>
          </p:txBody>
        </p:sp>
        <p:cxnSp>
          <p:nvCxnSpPr>
            <p:cNvPr id="6" name="Прямая соединительная линия 5">
              <a:extLst>
                <a:ext uri="{FF2B5EF4-FFF2-40B4-BE49-F238E27FC236}">
                  <a16:creationId xmlns:a16="http://schemas.microsoft.com/office/drawing/2014/main" id="{18D66CA0-1AB2-4D6E-8530-AC3ADF1A2AE5}"/>
                </a:ext>
              </a:extLst>
            </p:cNvPr>
            <p:cNvCxnSpPr>
              <a:cxnSpLocks/>
            </p:cNvCxnSpPr>
            <p:nvPr/>
          </p:nvCxnSpPr>
          <p:spPr>
            <a:xfrm>
              <a:off x="420988" y="5039787"/>
              <a:ext cx="0" cy="921175"/>
            </a:xfrm>
            <a:prstGeom prst="line">
              <a:avLst/>
            </a:prstGeom>
            <a:ln w="9525" cap="flat" cmpd="sng" algn="ctr">
              <a:solidFill>
                <a:srgbClr val="00A1A4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C2B28E10-8316-4EFE-8D6D-293B9DB943B1}"/>
              </a:ext>
            </a:extLst>
          </p:cNvPr>
          <p:cNvGrpSpPr/>
          <p:nvPr/>
        </p:nvGrpSpPr>
        <p:grpSpPr>
          <a:xfrm>
            <a:off x="0" y="198470"/>
            <a:ext cx="1389576" cy="317508"/>
            <a:chOff x="0" y="198470"/>
            <a:chExt cx="1389576" cy="317508"/>
          </a:xfrm>
        </p:grpSpPr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848E6CE9-A40D-4441-AF2B-7F682635878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57224"/>
              <a:ext cx="360000" cy="0"/>
            </a:xfrm>
            <a:prstGeom prst="line">
              <a:avLst/>
            </a:prstGeom>
            <a:ln>
              <a:solidFill>
                <a:srgbClr val="00A1A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1A3C4D1A-232D-4DE0-9174-B075E1B90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625" y="198470"/>
              <a:ext cx="855951" cy="317508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94EE9FD-9A67-4B84-9891-1788284D1B23}"/>
              </a:ext>
            </a:extLst>
          </p:cNvPr>
          <p:cNvSpPr txBox="1"/>
          <p:nvPr/>
        </p:nvSpPr>
        <p:spPr>
          <a:xfrm>
            <a:off x="533624" y="724322"/>
            <a:ext cx="91724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1B123E"/>
                </a:solidFill>
                <a:latin typeface="Montserrat ExtraBold" panose="00000900000000000000" pitchFamily="2" charset="-52"/>
              </a:rPr>
              <a:t>Устройство для улучшения МРТ изображений брюшной полости</a:t>
            </a:r>
            <a:endParaRPr lang="ru-RU" sz="3600" cap="all" dirty="0">
              <a:solidFill>
                <a:srgbClr val="1B123E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091572CE-7C77-48B8-9569-E299BF09A145}"/>
              </a:ext>
            </a:extLst>
          </p:cNvPr>
          <p:cNvSpPr/>
          <p:nvPr/>
        </p:nvSpPr>
        <p:spPr>
          <a:xfrm>
            <a:off x="639247" y="2039507"/>
            <a:ext cx="528710" cy="54000"/>
          </a:xfrm>
          <a:prstGeom prst="roundRect">
            <a:avLst>
              <a:gd name="adj" fmla="val 50000"/>
            </a:avLst>
          </a:prstGeom>
          <a:solidFill>
            <a:srgbClr val="00A1A4"/>
          </a:solidFill>
          <a:ln>
            <a:solidFill>
              <a:srgbClr val="00A1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5" name="Рисунок 14" descr="Изображение выглядит как прибор&#10;&#10;Автоматически созданное описание">
            <a:extLst>
              <a:ext uri="{FF2B5EF4-FFF2-40B4-BE49-F238E27FC236}">
                <a16:creationId xmlns:a16="http://schemas.microsoft.com/office/drawing/2014/main" id="{E4B2A229-B7A2-44D0-8ABB-430CF3791A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576" y="2516534"/>
            <a:ext cx="4636800" cy="3130338"/>
          </a:xfrm>
          <a:prstGeom prst="rect">
            <a:avLst/>
          </a:prstGeom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95C02995-8D98-49E1-9D39-D90BBC8C59F1}"/>
              </a:ext>
            </a:extLst>
          </p:cNvPr>
          <p:cNvGrpSpPr/>
          <p:nvPr/>
        </p:nvGrpSpPr>
        <p:grpSpPr>
          <a:xfrm>
            <a:off x="6686381" y="3963853"/>
            <a:ext cx="2122059" cy="646986"/>
            <a:chOff x="6803827" y="3762566"/>
            <a:chExt cx="4882449" cy="1061400"/>
          </a:xfrm>
        </p:grpSpPr>
        <p:sp>
          <p:nvSpPr>
            <p:cNvPr id="34" name="Прямоугольник: скругленные углы 33">
              <a:extLst>
                <a:ext uri="{FF2B5EF4-FFF2-40B4-BE49-F238E27FC236}">
                  <a16:creationId xmlns:a16="http://schemas.microsoft.com/office/drawing/2014/main" id="{07E713DD-3D8A-4268-B603-FF2D6B1182E8}"/>
                </a:ext>
              </a:extLst>
            </p:cNvPr>
            <p:cNvSpPr/>
            <p:nvPr/>
          </p:nvSpPr>
          <p:spPr>
            <a:xfrm>
              <a:off x="6856215" y="3812387"/>
              <a:ext cx="4830061" cy="6382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A1A4"/>
              </a:solidFill>
            </a:ln>
            <a:effectLst>
              <a:outerShdw blurRad="889000" dist="190500" dir="10800000" algn="r" rotWithShape="0">
                <a:schemeClr val="tx1">
                  <a:lumMod val="85000"/>
                  <a:lumOff val="15000"/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dirty="0">
                <a:solidFill>
                  <a:srgbClr val="1B123E"/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3671F82-7357-47F5-892D-D10BB871AE6D}"/>
                </a:ext>
              </a:extLst>
            </p:cNvPr>
            <p:cNvSpPr txBox="1"/>
            <p:nvPr/>
          </p:nvSpPr>
          <p:spPr>
            <a:xfrm>
              <a:off x="6803827" y="3762566"/>
              <a:ext cx="4882449" cy="1061400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solidFill>
                    <a:srgbClr val="1B123E"/>
                  </a:solidFill>
                  <a:latin typeface="Montserrat" panose="00000500000000000000" pitchFamily="2" charset="-52"/>
                </a:rPr>
                <a:t>Гибкий материал</a:t>
              </a: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294A1B39-7AEE-49DF-846A-F1AAFFF7AE52}"/>
              </a:ext>
            </a:extLst>
          </p:cNvPr>
          <p:cNvGrpSpPr/>
          <p:nvPr/>
        </p:nvGrpSpPr>
        <p:grpSpPr>
          <a:xfrm>
            <a:off x="6686381" y="3112046"/>
            <a:ext cx="4949149" cy="675153"/>
            <a:chOff x="6755128" y="1624916"/>
            <a:chExt cx="4764590" cy="697919"/>
          </a:xfrm>
        </p:grpSpPr>
        <p:sp>
          <p:nvSpPr>
            <p:cNvPr id="37" name="Прямоугольник: скругленные углы 36">
              <a:extLst>
                <a:ext uri="{FF2B5EF4-FFF2-40B4-BE49-F238E27FC236}">
                  <a16:creationId xmlns:a16="http://schemas.microsoft.com/office/drawing/2014/main" id="{5FA4B12F-FB1B-4E92-828B-8843EEE342D1}"/>
                </a:ext>
              </a:extLst>
            </p:cNvPr>
            <p:cNvSpPr/>
            <p:nvPr/>
          </p:nvSpPr>
          <p:spPr>
            <a:xfrm>
              <a:off x="6755128" y="1624916"/>
              <a:ext cx="4551276" cy="6979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A1A4"/>
              </a:solidFill>
            </a:ln>
            <a:effectLst>
              <a:outerShdw blurRad="889000" dist="190500" dir="10800000" algn="r" rotWithShape="0">
                <a:schemeClr val="tx1">
                  <a:lumMod val="85000"/>
                  <a:lumOff val="15000"/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dirty="0">
                <a:solidFill>
                  <a:srgbClr val="1B123E"/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95C0DB5-0A9F-4EC2-B4DC-CB62F6B1726F}"/>
                </a:ext>
              </a:extLst>
            </p:cNvPr>
            <p:cNvSpPr txBox="1"/>
            <p:nvPr/>
          </p:nvSpPr>
          <p:spPr>
            <a:xfrm>
              <a:off x="6755128" y="1654617"/>
              <a:ext cx="4764590" cy="598402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solidFill>
                    <a:srgbClr val="1B123E"/>
                  </a:solidFill>
                  <a:latin typeface="Montserrat" panose="00000500000000000000" pitchFamily="2" charset="-52"/>
                </a:rPr>
                <a:t>Малый вес </a:t>
              </a:r>
            </a:p>
            <a:p>
              <a:r>
                <a:rPr lang="ru-RU" sz="1200" dirty="0">
                  <a:solidFill>
                    <a:srgbClr val="1B123E"/>
                  </a:solidFill>
                  <a:latin typeface="Montserrat" panose="00000500000000000000" pitchFamily="2" charset="-52"/>
                </a:rPr>
                <a:t>(альтернатива - тяжелые керамические подкладки)</a:t>
              </a: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4AC030FB-DCAA-40B8-AA39-BA76AB19B852}"/>
              </a:ext>
            </a:extLst>
          </p:cNvPr>
          <p:cNvGrpSpPr/>
          <p:nvPr/>
        </p:nvGrpSpPr>
        <p:grpSpPr>
          <a:xfrm>
            <a:off x="6686381" y="4577047"/>
            <a:ext cx="2717678" cy="390965"/>
            <a:chOff x="6803827" y="3809296"/>
            <a:chExt cx="4882449" cy="641390"/>
          </a:xfrm>
        </p:grpSpPr>
        <p:sp>
          <p:nvSpPr>
            <p:cNvPr id="23" name="Прямоугольник: скругленные углы 22">
              <a:extLst>
                <a:ext uri="{FF2B5EF4-FFF2-40B4-BE49-F238E27FC236}">
                  <a16:creationId xmlns:a16="http://schemas.microsoft.com/office/drawing/2014/main" id="{3EB4C224-98F2-493C-BB0D-F92D071D41DF}"/>
                </a:ext>
              </a:extLst>
            </p:cNvPr>
            <p:cNvSpPr/>
            <p:nvPr/>
          </p:nvSpPr>
          <p:spPr>
            <a:xfrm>
              <a:off x="6856215" y="3812387"/>
              <a:ext cx="4830061" cy="6382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A1A4"/>
              </a:solidFill>
            </a:ln>
            <a:effectLst>
              <a:outerShdw blurRad="889000" dist="190500" dir="10800000" algn="r" rotWithShape="0">
                <a:schemeClr val="tx1">
                  <a:lumMod val="85000"/>
                  <a:lumOff val="15000"/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dirty="0">
                <a:solidFill>
                  <a:srgbClr val="1B123E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BEB58F8-C0C7-4BD1-9C40-04A94417BA90}"/>
                </a:ext>
              </a:extLst>
            </p:cNvPr>
            <p:cNvSpPr txBox="1"/>
            <p:nvPr/>
          </p:nvSpPr>
          <p:spPr>
            <a:xfrm>
              <a:off x="6803827" y="3809296"/>
              <a:ext cx="4882449" cy="614495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solidFill>
                    <a:srgbClr val="1B123E"/>
                  </a:solidFill>
                  <a:latin typeface="Montserrat" panose="00000500000000000000" pitchFamily="2" charset="-52"/>
                </a:rPr>
                <a:t>Низкая себестоимость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9375951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ED8878BC-5A9E-4511-9442-02452C8D9D76}"/>
              </a:ext>
            </a:extLst>
          </p:cNvPr>
          <p:cNvGrpSpPr/>
          <p:nvPr/>
        </p:nvGrpSpPr>
        <p:grpSpPr>
          <a:xfrm>
            <a:off x="173790" y="5109237"/>
            <a:ext cx="489238" cy="1498851"/>
            <a:chOff x="181187" y="5039787"/>
            <a:chExt cx="489238" cy="149885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01C7D5A-2D2F-4489-9F84-940BCC0D40CB}"/>
                </a:ext>
              </a:extLst>
            </p:cNvPr>
            <p:cNvSpPr txBox="1"/>
            <p:nvPr/>
          </p:nvSpPr>
          <p:spPr>
            <a:xfrm>
              <a:off x="181187" y="6169306"/>
              <a:ext cx="4892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1B123E"/>
                  </a:solidFill>
                  <a:latin typeface="Montserrat ExtraBold" panose="00000900000000000000" pitchFamily="2" charset="-52"/>
                </a:rPr>
                <a:t>07</a:t>
              </a:r>
              <a:endParaRPr lang="ru-RU" dirty="0">
                <a:solidFill>
                  <a:srgbClr val="1B123E"/>
                </a:solidFill>
                <a:latin typeface="Montserrat ExtraBold" panose="00000900000000000000" pitchFamily="2" charset="-52"/>
              </a:endParaRPr>
            </a:p>
          </p:txBody>
        </p:sp>
        <p:cxnSp>
          <p:nvCxnSpPr>
            <p:cNvPr id="6" name="Прямая соединительная линия 5">
              <a:extLst>
                <a:ext uri="{FF2B5EF4-FFF2-40B4-BE49-F238E27FC236}">
                  <a16:creationId xmlns:a16="http://schemas.microsoft.com/office/drawing/2014/main" id="{18D66CA0-1AB2-4D6E-8530-AC3ADF1A2AE5}"/>
                </a:ext>
              </a:extLst>
            </p:cNvPr>
            <p:cNvCxnSpPr>
              <a:cxnSpLocks/>
            </p:cNvCxnSpPr>
            <p:nvPr/>
          </p:nvCxnSpPr>
          <p:spPr>
            <a:xfrm>
              <a:off x="420988" y="5039787"/>
              <a:ext cx="0" cy="921175"/>
            </a:xfrm>
            <a:prstGeom prst="line">
              <a:avLst/>
            </a:prstGeom>
            <a:ln w="9525" cap="flat" cmpd="sng" algn="ctr">
              <a:solidFill>
                <a:srgbClr val="00A1A4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C2B28E10-8316-4EFE-8D6D-293B9DB943B1}"/>
              </a:ext>
            </a:extLst>
          </p:cNvPr>
          <p:cNvGrpSpPr/>
          <p:nvPr/>
        </p:nvGrpSpPr>
        <p:grpSpPr>
          <a:xfrm>
            <a:off x="0" y="198470"/>
            <a:ext cx="1389576" cy="317508"/>
            <a:chOff x="0" y="198470"/>
            <a:chExt cx="1389576" cy="317508"/>
          </a:xfrm>
        </p:grpSpPr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848E6CE9-A40D-4441-AF2B-7F682635878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57224"/>
              <a:ext cx="360000" cy="0"/>
            </a:xfrm>
            <a:prstGeom prst="line">
              <a:avLst/>
            </a:prstGeom>
            <a:ln>
              <a:solidFill>
                <a:srgbClr val="00A1A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1A3C4D1A-232D-4DE0-9174-B075E1B90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625" y="198470"/>
              <a:ext cx="855951" cy="317508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94EE9FD-9A67-4B84-9891-1788284D1B23}"/>
              </a:ext>
            </a:extLst>
          </p:cNvPr>
          <p:cNvSpPr txBox="1"/>
          <p:nvPr/>
        </p:nvSpPr>
        <p:spPr>
          <a:xfrm>
            <a:off x="533624" y="724322"/>
            <a:ext cx="8889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1B123E"/>
                </a:solidFill>
                <a:latin typeface="Montserrat ExtraBold" panose="00000900000000000000" pitchFamily="2" charset="-52"/>
              </a:rPr>
              <a:t>Устройство для улучшения МРТ изображений брюшной полости</a:t>
            </a:r>
            <a:endParaRPr lang="ru-RU" sz="3600" cap="all" dirty="0">
              <a:solidFill>
                <a:srgbClr val="1B123E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091572CE-7C77-48B8-9569-E299BF09A145}"/>
              </a:ext>
            </a:extLst>
          </p:cNvPr>
          <p:cNvSpPr/>
          <p:nvPr/>
        </p:nvSpPr>
        <p:spPr>
          <a:xfrm>
            <a:off x="639247" y="2039507"/>
            <a:ext cx="528710" cy="54000"/>
          </a:xfrm>
          <a:prstGeom prst="roundRect">
            <a:avLst>
              <a:gd name="adj" fmla="val 50000"/>
            </a:avLst>
          </a:prstGeom>
          <a:solidFill>
            <a:srgbClr val="00A1A4"/>
          </a:solidFill>
          <a:ln>
            <a:solidFill>
              <a:srgbClr val="00A1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EEA207B-B315-449A-BC4D-F56C43F7C4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93" y="2945337"/>
            <a:ext cx="5668162" cy="318834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64000"/>
              </a:prstClr>
            </a:outerShdw>
          </a:effectLst>
        </p:spPr>
      </p:pic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E523D2A1-0AC1-41EE-9A71-B888C361CCAA}"/>
              </a:ext>
            </a:extLst>
          </p:cNvPr>
          <p:cNvGrpSpPr/>
          <p:nvPr/>
        </p:nvGrpSpPr>
        <p:grpSpPr>
          <a:xfrm>
            <a:off x="639247" y="2467369"/>
            <a:ext cx="1504583" cy="345965"/>
            <a:chOff x="7743825" y="505491"/>
            <a:chExt cx="2341820" cy="653462"/>
          </a:xfrm>
        </p:grpSpPr>
        <p:sp>
          <p:nvSpPr>
            <p:cNvPr id="35" name="Прямоугольник: скругленные углы 34">
              <a:extLst>
                <a:ext uri="{FF2B5EF4-FFF2-40B4-BE49-F238E27FC236}">
                  <a16:creationId xmlns:a16="http://schemas.microsoft.com/office/drawing/2014/main" id="{E5A58ACE-CF13-4A52-AF41-37AA347F80BD}"/>
                </a:ext>
              </a:extLst>
            </p:cNvPr>
            <p:cNvSpPr/>
            <p:nvPr/>
          </p:nvSpPr>
          <p:spPr>
            <a:xfrm>
              <a:off x="7743825" y="529135"/>
              <a:ext cx="2341820" cy="629818"/>
            </a:xfrm>
            <a:prstGeom prst="roundRect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rgbClr val="00A1A4">
                  <a:alpha val="7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01DD913-88B0-433B-B77E-4892E28A021F}"/>
                </a:ext>
              </a:extLst>
            </p:cNvPr>
            <p:cNvSpPr txBox="1"/>
            <p:nvPr/>
          </p:nvSpPr>
          <p:spPr>
            <a:xfrm>
              <a:off x="7826691" y="505491"/>
              <a:ext cx="2169979" cy="639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solidFill>
                    <a:srgbClr val="1B123E"/>
                  </a:solidFill>
                  <a:latin typeface="Montserrat" panose="00000500000000000000" pitchFamily="2" charset="-52"/>
                </a:rPr>
                <a:t>Чехол</a:t>
              </a:r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340236BD-D747-4CB9-9067-F08F72FD3A33}"/>
              </a:ext>
            </a:extLst>
          </p:cNvPr>
          <p:cNvGrpSpPr/>
          <p:nvPr/>
        </p:nvGrpSpPr>
        <p:grpSpPr>
          <a:xfrm>
            <a:off x="5048156" y="2610106"/>
            <a:ext cx="1868321" cy="338554"/>
            <a:chOff x="5292956" y="2304843"/>
            <a:chExt cx="1868321" cy="338554"/>
          </a:xfrm>
        </p:grpSpPr>
        <p:sp>
          <p:nvSpPr>
            <p:cNvPr id="40" name="Прямоугольник: скругленные углы 39">
              <a:extLst>
                <a:ext uri="{FF2B5EF4-FFF2-40B4-BE49-F238E27FC236}">
                  <a16:creationId xmlns:a16="http://schemas.microsoft.com/office/drawing/2014/main" id="{FDCDB065-8F1D-4831-879A-2CE64C792526}"/>
                </a:ext>
              </a:extLst>
            </p:cNvPr>
            <p:cNvSpPr/>
            <p:nvPr/>
          </p:nvSpPr>
          <p:spPr>
            <a:xfrm>
              <a:off x="5292956" y="2305735"/>
              <a:ext cx="1838784" cy="333447"/>
            </a:xfrm>
            <a:prstGeom prst="roundRect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rgbClr val="00A1A4">
                  <a:alpha val="7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611A6DB-CEEA-413F-91A8-48A8D4E4CC48}"/>
                </a:ext>
              </a:extLst>
            </p:cNvPr>
            <p:cNvSpPr txBox="1"/>
            <p:nvPr/>
          </p:nvSpPr>
          <p:spPr>
            <a:xfrm>
              <a:off x="5292956" y="2304843"/>
              <a:ext cx="186832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solidFill>
                    <a:srgbClr val="1B123E"/>
                  </a:solidFill>
                  <a:latin typeface="Montserrat" panose="00000500000000000000" pitchFamily="2" charset="-52"/>
                </a:rPr>
                <a:t>Печатная плата</a:t>
              </a:r>
            </a:p>
          </p:txBody>
        </p:sp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03F2CE27-7D4D-4C8A-8CAB-EF036A2C104F}"/>
              </a:ext>
            </a:extLst>
          </p:cNvPr>
          <p:cNvGrpSpPr/>
          <p:nvPr/>
        </p:nvGrpSpPr>
        <p:grpSpPr>
          <a:xfrm>
            <a:off x="4545414" y="6084868"/>
            <a:ext cx="2244876" cy="350289"/>
            <a:chOff x="7655972" y="497324"/>
            <a:chExt cx="2503880" cy="661629"/>
          </a:xfrm>
        </p:grpSpPr>
        <p:sp>
          <p:nvSpPr>
            <p:cNvPr id="44" name="Прямоугольник: скругленные углы 43">
              <a:extLst>
                <a:ext uri="{FF2B5EF4-FFF2-40B4-BE49-F238E27FC236}">
                  <a16:creationId xmlns:a16="http://schemas.microsoft.com/office/drawing/2014/main" id="{A1B87CA0-FF42-4C89-BAB9-83833363AE39}"/>
                </a:ext>
              </a:extLst>
            </p:cNvPr>
            <p:cNvSpPr/>
            <p:nvPr/>
          </p:nvSpPr>
          <p:spPr>
            <a:xfrm>
              <a:off x="7743825" y="529135"/>
              <a:ext cx="2341820" cy="629818"/>
            </a:xfrm>
            <a:prstGeom prst="roundRect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rgbClr val="00A1A4">
                  <a:alpha val="7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19B6A9B-C1AD-4E8C-8DE3-F70A38BE6B21}"/>
                </a:ext>
              </a:extLst>
            </p:cNvPr>
            <p:cNvSpPr txBox="1"/>
            <p:nvPr/>
          </p:nvSpPr>
          <p:spPr>
            <a:xfrm>
              <a:off x="7655972" y="497324"/>
              <a:ext cx="2503880" cy="639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solidFill>
                    <a:srgbClr val="1B123E"/>
                  </a:solidFill>
                  <a:latin typeface="Montserrat" panose="00000500000000000000" pitchFamily="2" charset="-52"/>
                </a:rPr>
                <a:t>Мягкая прослойка</a:t>
              </a:r>
            </a:p>
          </p:txBody>
        </p:sp>
      </p:grp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4CCF92F7-21B9-4902-B0F9-8B083DFA766C}"/>
              </a:ext>
            </a:extLst>
          </p:cNvPr>
          <p:cNvCxnSpPr>
            <a:stCxn id="35" idx="2"/>
          </p:cNvCxnSpPr>
          <p:nvPr/>
        </p:nvCxnSpPr>
        <p:spPr>
          <a:xfrm>
            <a:off x="1391539" y="2813334"/>
            <a:ext cx="1242372" cy="615666"/>
          </a:xfrm>
          <a:prstGeom prst="line">
            <a:avLst/>
          </a:prstGeom>
          <a:ln>
            <a:solidFill>
              <a:srgbClr val="00A1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7AE9B631-1A87-4A1A-9965-6568214D5903}"/>
              </a:ext>
            </a:extLst>
          </p:cNvPr>
          <p:cNvCxnSpPr>
            <a:cxnSpLocks/>
            <a:stCxn id="44" idx="1"/>
          </p:cNvCxnSpPr>
          <p:nvPr/>
        </p:nvCxnSpPr>
        <p:spPr>
          <a:xfrm flipH="1" flipV="1">
            <a:off x="3845607" y="5109237"/>
            <a:ext cx="778570" cy="1159197"/>
          </a:xfrm>
          <a:prstGeom prst="line">
            <a:avLst/>
          </a:prstGeom>
          <a:ln>
            <a:solidFill>
              <a:srgbClr val="00A1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A1A9365A-ADA4-4186-8DBC-F7C26E1D52C7}"/>
              </a:ext>
            </a:extLst>
          </p:cNvPr>
          <p:cNvGrpSpPr/>
          <p:nvPr/>
        </p:nvGrpSpPr>
        <p:grpSpPr>
          <a:xfrm>
            <a:off x="7563246" y="3121167"/>
            <a:ext cx="1573166" cy="381000"/>
            <a:chOff x="9608429" y="494755"/>
            <a:chExt cx="2169980" cy="381000"/>
          </a:xfrm>
        </p:grpSpPr>
        <p:sp>
          <p:nvSpPr>
            <p:cNvPr id="49" name="Прямоугольник: скругленные углы 48">
              <a:extLst>
                <a:ext uri="{FF2B5EF4-FFF2-40B4-BE49-F238E27FC236}">
                  <a16:creationId xmlns:a16="http://schemas.microsoft.com/office/drawing/2014/main" id="{888E4908-1F54-45E9-913E-5D2D2E533117}"/>
                </a:ext>
              </a:extLst>
            </p:cNvPr>
            <p:cNvSpPr/>
            <p:nvPr/>
          </p:nvSpPr>
          <p:spPr>
            <a:xfrm>
              <a:off x="9608429" y="494755"/>
              <a:ext cx="2169980" cy="381000"/>
            </a:xfrm>
            <a:prstGeom prst="roundRect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rgbClr val="1B12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A92C1DD-54C7-4DDF-ABC3-EF7854796715}"/>
                </a:ext>
              </a:extLst>
            </p:cNvPr>
            <p:cNvSpPr txBox="1"/>
            <p:nvPr/>
          </p:nvSpPr>
          <p:spPr>
            <a:xfrm>
              <a:off x="9608429" y="515978"/>
              <a:ext cx="21699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>
                  <a:solidFill>
                    <a:srgbClr val="1B123E"/>
                  </a:solidFill>
                  <a:latin typeface="Montserrat" panose="00000500000000000000" pitchFamily="2" charset="-52"/>
                </a:rPr>
                <a:t>Без подкладки</a:t>
              </a:r>
            </a:p>
          </p:txBody>
        </p:sp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7ED10831-4CE1-4F0E-8763-CC95B00197FF}"/>
              </a:ext>
            </a:extLst>
          </p:cNvPr>
          <p:cNvGrpSpPr/>
          <p:nvPr/>
        </p:nvGrpSpPr>
        <p:grpSpPr>
          <a:xfrm>
            <a:off x="9722841" y="3121167"/>
            <a:ext cx="1657378" cy="381000"/>
            <a:chOff x="9485063" y="494755"/>
            <a:chExt cx="2416708" cy="381000"/>
          </a:xfrm>
        </p:grpSpPr>
        <p:sp>
          <p:nvSpPr>
            <p:cNvPr id="52" name="Прямоугольник: скругленные углы 51">
              <a:extLst>
                <a:ext uri="{FF2B5EF4-FFF2-40B4-BE49-F238E27FC236}">
                  <a16:creationId xmlns:a16="http://schemas.microsoft.com/office/drawing/2014/main" id="{E6C05B1E-DA4B-4EB4-949C-67E2D0010874}"/>
                </a:ext>
              </a:extLst>
            </p:cNvPr>
            <p:cNvSpPr/>
            <p:nvPr/>
          </p:nvSpPr>
          <p:spPr>
            <a:xfrm>
              <a:off x="9608429" y="494755"/>
              <a:ext cx="2169980" cy="381000"/>
            </a:xfrm>
            <a:prstGeom prst="roundRect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rgbClr val="1B12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9E17EDA4-9012-4C1D-BD02-4B551435C75C}"/>
                </a:ext>
              </a:extLst>
            </p:cNvPr>
            <p:cNvSpPr txBox="1"/>
            <p:nvPr/>
          </p:nvSpPr>
          <p:spPr>
            <a:xfrm>
              <a:off x="9485063" y="515978"/>
              <a:ext cx="24167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>
                  <a:solidFill>
                    <a:srgbClr val="1B123E"/>
                  </a:solidFill>
                  <a:latin typeface="Montserrat" panose="00000500000000000000" pitchFamily="2" charset="-52"/>
                </a:rPr>
                <a:t>С подкладкой</a:t>
              </a:r>
            </a:p>
          </p:txBody>
        </p:sp>
      </p:grp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ADAE02C-E1C0-492F-98F3-C28F2A80D3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700" y="3622311"/>
            <a:ext cx="2286319" cy="199153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C7254B1-D464-475D-AEA1-3C57A8F877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420" y="3622311"/>
            <a:ext cx="2239280" cy="1991530"/>
          </a:xfrm>
          <a:prstGeom prst="rect">
            <a:avLst/>
          </a:prstGeom>
        </p:spPr>
      </p:pic>
      <p:sp>
        <p:nvSpPr>
          <p:cNvPr id="38" name="Овал 37">
            <a:extLst>
              <a:ext uri="{FF2B5EF4-FFF2-40B4-BE49-F238E27FC236}">
                <a16:creationId xmlns:a16="http://schemas.microsoft.com/office/drawing/2014/main" id="{2A3B3A40-DC05-4662-A8E6-412C54DBCE2F}"/>
              </a:ext>
            </a:extLst>
          </p:cNvPr>
          <p:cNvSpPr/>
          <p:nvPr/>
        </p:nvSpPr>
        <p:spPr>
          <a:xfrm>
            <a:off x="9945308" y="3995125"/>
            <a:ext cx="1170438" cy="655200"/>
          </a:xfrm>
          <a:prstGeom prst="ellipse">
            <a:avLst/>
          </a:prstGeom>
          <a:noFill/>
          <a:ln w="254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DE11377F-2255-4AFB-94D6-540BE3F3811D}"/>
              </a:ext>
            </a:extLst>
          </p:cNvPr>
          <p:cNvCxnSpPr>
            <a:cxnSpLocks/>
            <a:stCxn id="42" idx="2"/>
          </p:cNvCxnSpPr>
          <p:nvPr/>
        </p:nvCxnSpPr>
        <p:spPr>
          <a:xfrm flipH="1">
            <a:off x="4915951" y="2948660"/>
            <a:ext cx="1066366" cy="1287780"/>
          </a:xfrm>
          <a:prstGeom prst="line">
            <a:avLst/>
          </a:prstGeom>
          <a:ln>
            <a:solidFill>
              <a:srgbClr val="00A1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8213489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3" grpId="0" animBg="1"/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ED8878BC-5A9E-4511-9442-02452C8D9D76}"/>
              </a:ext>
            </a:extLst>
          </p:cNvPr>
          <p:cNvGrpSpPr/>
          <p:nvPr/>
        </p:nvGrpSpPr>
        <p:grpSpPr>
          <a:xfrm>
            <a:off x="169783" y="5109237"/>
            <a:ext cx="497252" cy="1498851"/>
            <a:chOff x="177180" y="5039787"/>
            <a:chExt cx="497252" cy="149885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01C7D5A-2D2F-4489-9F84-940BCC0D40CB}"/>
                </a:ext>
              </a:extLst>
            </p:cNvPr>
            <p:cNvSpPr txBox="1"/>
            <p:nvPr/>
          </p:nvSpPr>
          <p:spPr>
            <a:xfrm>
              <a:off x="177180" y="6169306"/>
              <a:ext cx="4972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1B123E"/>
                  </a:solidFill>
                  <a:latin typeface="Montserrat ExtraBold" panose="00000900000000000000" pitchFamily="2" charset="-52"/>
                </a:rPr>
                <a:t>08</a:t>
              </a:r>
              <a:endParaRPr lang="ru-RU" dirty="0">
                <a:solidFill>
                  <a:srgbClr val="1B123E"/>
                </a:solidFill>
                <a:latin typeface="Montserrat ExtraBold" panose="00000900000000000000" pitchFamily="2" charset="-52"/>
              </a:endParaRPr>
            </a:p>
          </p:txBody>
        </p:sp>
        <p:cxnSp>
          <p:nvCxnSpPr>
            <p:cNvPr id="6" name="Прямая соединительная линия 5">
              <a:extLst>
                <a:ext uri="{FF2B5EF4-FFF2-40B4-BE49-F238E27FC236}">
                  <a16:creationId xmlns:a16="http://schemas.microsoft.com/office/drawing/2014/main" id="{18D66CA0-1AB2-4D6E-8530-AC3ADF1A2AE5}"/>
                </a:ext>
              </a:extLst>
            </p:cNvPr>
            <p:cNvCxnSpPr>
              <a:cxnSpLocks/>
            </p:cNvCxnSpPr>
            <p:nvPr/>
          </p:nvCxnSpPr>
          <p:spPr>
            <a:xfrm>
              <a:off x="420988" y="5039787"/>
              <a:ext cx="0" cy="921175"/>
            </a:xfrm>
            <a:prstGeom prst="line">
              <a:avLst/>
            </a:prstGeom>
            <a:ln w="9525" cap="flat" cmpd="sng" algn="ctr">
              <a:solidFill>
                <a:srgbClr val="00A1A4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C2B28E10-8316-4EFE-8D6D-293B9DB943B1}"/>
              </a:ext>
            </a:extLst>
          </p:cNvPr>
          <p:cNvGrpSpPr/>
          <p:nvPr/>
        </p:nvGrpSpPr>
        <p:grpSpPr>
          <a:xfrm>
            <a:off x="0" y="198470"/>
            <a:ext cx="1389576" cy="317508"/>
            <a:chOff x="0" y="198470"/>
            <a:chExt cx="1389576" cy="317508"/>
          </a:xfrm>
        </p:grpSpPr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848E6CE9-A40D-4441-AF2B-7F682635878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57224"/>
              <a:ext cx="360000" cy="0"/>
            </a:xfrm>
            <a:prstGeom prst="line">
              <a:avLst/>
            </a:prstGeom>
            <a:ln>
              <a:solidFill>
                <a:srgbClr val="00A1A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1A3C4D1A-232D-4DE0-9174-B075E1B90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625" y="198470"/>
              <a:ext cx="855951" cy="317508"/>
            </a:xfrm>
            <a:prstGeom prst="rect">
              <a:avLst/>
            </a:prstGeom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10FF5B81-A25B-4B55-ACE9-ACB565D64FEF}"/>
              </a:ext>
            </a:extLst>
          </p:cNvPr>
          <p:cNvGrpSpPr/>
          <p:nvPr/>
        </p:nvGrpSpPr>
        <p:grpSpPr>
          <a:xfrm>
            <a:off x="533625" y="752890"/>
            <a:ext cx="4639975" cy="844960"/>
            <a:chOff x="1495835" y="1967666"/>
            <a:chExt cx="4739060" cy="844960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DB11CC7-E432-4AED-B3CC-F0DB9A0A6968}"/>
                </a:ext>
              </a:extLst>
            </p:cNvPr>
            <p:cNvSpPr txBox="1"/>
            <p:nvPr/>
          </p:nvSpPr>
          <p:spPr>
            <a:xfrm>
              <a:off x="1495835" y="1967666"/>
              <a:ext cx="47390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dirty="0">
                  <a:solidFill>
                    <a:srgbClr val="1B123E"/>
                  </a:solidFill>
                  <a:latin typeface="Montserrat ExtraBold" panose="00000900000000000000" pitchFamily="2" charset="-52"/>
                </a:rPr>
                <a:t>Партнеры</a:t>
              </a:r>
              <a:endParaRPr lang="ru-RU" sz="3600" cap="all" dirty="0">
                <a:solidFill>
                  <a:srgbClr val="1B123E"/>
                </a:solidFill>
                <a:latin typeface="Montserrat ExtraBold" panose="00000900000000000000" pitchFamily="2" charset="-52"/>
              </a:endParaRPr>
            </a:p>
          </p:txBody>
        </p:sp>
        <p:sp>
          <p:nvSpPr>
            <p:cNvPr id="38" name="Прямоугольник: скругленные углы 37">
              <a:extLst>
                <a:ext uri="{FF2B5EF4-FFF2-40B4-BE49-F238E27FC236}">
                  <a16:creationId xmlns:a16="http://schemas.microsoft.com/office/drawing/2014/main" id="{C8BE44B4-8D2D-4D0D-807E-10CC1377BDB2}"/>
                </a:ext>
              </a:extLst>
            </p:cNvPr>
            <p:cNvSpPr/>
            <p:nvPr/>
          </p:nvSpPr>
          <p:spPr>
            <a:xfrm>
              <a:off x="1603713" y="2758626"/>
              <a:ext cx="540000" cy="54000"/>
            </a:xfrm>
            <a:prstGeom prst="roundRect">
              <a:avLst>
                <a:gd name="adj" fmla="val 50000"/>
              </a:avLst>
            </a:prstGeom>
            <a:solidFill>
              <a:srgbClr val="00A1A4"/>
            </a:solidFill>
            <a:ln>
              <a:solidFill>
                <a:srgbClr val="00A1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85DA729D-E95B-449B-B043-6ED061CC24DD}"/>
              </a:ext>
            </a:extLst>
          </p:cNvPr>
          <p:cNvGrpSpPr/>
          <p:nvPr/>
        </p:nvGrpSpPr>
        <p:grpSpPr>
          <a:xfrm>
            <a:off x="3797811" y="913397"/>
            <a:ext cx="7539909" cy="5191713"/>
            <a:chOff x="2489128" y="838699"/>
            <a:chExt cx="7539909" cy="5191713"/>
          </a:xfrm>
        </p:grpSpPr>
        <p:grpSp>
          <p:nvGrpSpPr>
            <p:cNvPr id="39" name="Группа 38">
              <a:extLst>
                <a:ext uri="{FF2B5EF4-FFF2-40B4-BE49-F238E27FC236}">
                  <a16:creationId xmlns:a16="http://schemas.microsoft.com/office/drawing/2014/main" id="{E22E6CCD-A514-4620-ABA6-9F1AA07D6021}"/>
                </a:ext>
              </a:extLst>
            </p:cNvPr>
            <p:cNvGrpSpPr/>
            <p:nvPr/>
          </p:nvGrpSpPr>
          <p:grpSpPr>
            <a:xfrm>
              <a:off x="2489128" y="838699"/>
              <a:ext cx="7539909" cy="5177735"/>
              <a:chOff x="2463793" y="852677"/>
              <a:chExt cx="7539909" cy="5177735"/>
            </a:xfrm>
          </p:grpSpPr>
          <p:grpSp>
            <p:nvGrpSpPr>
              <p:cNvPr id="41" name="Группа 40">
                <a:extLst>
                  <a:ext uri="{FF2B5EF4-FFF2-40B4-BE49-F238E27FC236}">
                    <a16:creationId xmlns:a16="http://schemas.microsoft.com/office/drawing/2014/main" id="{39FA9396-CEDB-4694-B759-9C03A1FDCEC2}"/>
                  </a:ext>
                </a:extLst>
              </p:cNvPr>
              <p:cNvGrpSpPr/>
              <p:nvPr/>
            </p:nvGrpSpPr>
            <p:grpSpPr>
              <a:xfrm>
                <a:off x="2463793" y="852677"/>
                <a:ext cx="7539909" cy="5177735"/>
                <a:chOff x="2487874" y="852677"/>
                <a:chExt cx="7539909" cy="5177735"/>
              </a:xfrm>
            </p:grpSpPr>
            <p:grpSp>
              <p:nvGrpSpPr>
                <p:cNvPr id="54" name="Группа 53">
                  <a:extLst>
                    <a:ext uri="{FF2B5EF4-FFF2-40B4-BE49-F238E27FC236}">
                      <a16:creationId xmlns:a16="http://schemas.microsoft.com/office/drawing/2014/main" id="{786DC30F-EBD5-4F65-8A8A-797CDF54FF4A}"/>
                    </a:ext>
                  </a:extLst>
                </p:cNvPr>
                <p:cNvGrpSpPr/>
                <p:nvPr/>
              </p:nvGrpSpPr>
              <p:grpSpPr>
                <a:xfrm>
                  <a:off x="5157417" y="855544"/>
                  <a:ext cx="2196000" cy="2340000"/>
                  <a:chOff x="6468057" y="912953"/>
                  <a:chExt cx="2196000" cy="2340000"/>
                </a:xfrm>
              </p:grpSpPr>
              <p:sp>
                <p:nvSpPr>
                  <p:cNvPr id="64" name="Прямоугольник 63">
                    <a:extLst>
                      <a:ext uri="{FF2B5EF4-FFF2-40B4-BE49-F238E27FC236}">
                        <a16:creationId xmlns:a16="http://schemas.microsoft.com/office/drawing/2014/main" id="{FAE32B3D-777B-450E-825C-D28B21693281}"/>
                      </a:ext>
                    </a:extLst>
                  </p:cNvPr>
                  <p:cNvSpPr/>
                  <p:nvPr/>
                </p:nvSpPr>
                <p:spPr>
                  <a:xfrm>
                    <a:off x="6468057" y="912953"/>
                    <a:ext cx="2196000" cy="23400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>
                    <a:outerShdw blurRad="889000" dist="190500" dir="10800000" algn="r" rotWithShape="0">
                      <a:schemeClr val="tx1">
                        <a:lumMod val="85000"/>
                        <a:lumOff val="15000"/>
                        <a:alpha val="10000"/>
                      </a:scheme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pic>
                <p:nvPicPr>
                  <p:cNvPr id="65" name="Рисунок 64">
                    <a:extLst>
                      <a:ext uri="{FF2B5EF4-FFF2-40B4-BE49-F238E27FC236}">
                        <a16:creationId xmlns:a16="http://schemas.microsoft.com/office/drawing/2014/main" id="{E312CFF7-E3DA-4E49-819A-92AD1325A82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476469" y="1262895"/>
                    <a:ext cx="2179176" cy="1634382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5" name="Группа 54">
                  <a:extLst>
                    <a:ext uri="{FF2B5EF4-FFF2-40B4-BE49-F238E27FC236}">
                      <a16:creationId xmlns:a16="http://schemas.microsoft.com/office/drawing/2014/main" id="{7C9CD466-45EC-44F9-BFB2-3E4AB19D82BE}"/>
                    </a:ext>
                  </a:extLst>
                </p:cNvPr>
                <p:cNvGrpSpPr/>
                <p:nvPr/>
              </p:nvGrpSpPr>
              <p:grpSpPr>
                <a:xfrm>
                  <a:off x="7831783" y="855544"/>
                  <a:ext cx="2196000" cy="2340000"/>
                  <a:chOff x="9142423" y="912953"/>
                  <a:chExt cx="2196000" cy="2340000"/>
                </a:xfrm>
              </p:grpSpPr>
              <p:sp>
                <p:nvSpPr>
                  <p:cNvPr id="62" name="Прямоугольник 61">
                    <a:extLst>
                      <a:ext uri="{FF2B5EF4-FFF2-40B4-BE49-F238E27FC236}">
                        <a16:creationId xmlns:a16="http://schemas.microsoft.com/office/drawing/2014/main" id="{39C5BB9C-411B-4386-9606-C2F904AD8777}"/>
                      </a:ext>
                    </a:extLst>
                  </p:cNvPr>
                  <p:cNvSpPr/>
                  <p:nvPr/>
                </p:nvSpPr>
                <p:spPr>
                  <a:xfrm>
                    <a:off x="9142423" y="912953"/>
                    <a:ext cx="2196000" cy="23400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>
                    <a:outerShdw blurRad="889000" dist="190500" dir="10800000" algn="r" rotWithShape="0">
                      <a:schemeClr val="tx1">
                        <a:lumMod val="85000"/>
                        <a:lumOff val="15000"/>
                        <a:alpha val="10000"/>
                      </a:scheme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pic>
                <p:nvPicPr>
                  <p:cNvPr id="63" name="Рисунок 62">
                    <a:extLst>
                      <a:ext uri="{FF2B5EF4-FFF2-40B4-BE49-F238E27FC236}">
                        <a16:creationId xmlns:a16="http://schemas.microsoft.com/office/drawing/2014/main" id="{6BA661EE-B623-4415-A823-724D6AD507D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17822" b="33597"/>
                  <a:stretch/>
                </p:blipFill>
                <p:spPr>
                  <a:xfrm>
                    <a:off x="9310782" y="1628457"/>
                    <a:ext cx="1859280" cy="903258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56" name="Прямоугольник 55">
                  <a:extLst>
                    <a:ext uri="{FF2B5EF4-FFF2-40B4-BE49-F238E27FC236}">
                      <a16:creationId xmlns:a16="http://schemas.microsoft.com/office/drawing/2014/main" id="{E7D00487-71CE-4E98-A8F2-F27453E4A007}"/>
                    </a:ext>
                  </a:extLst>
                </p:cNvPr>
                <p:cNvSpPr/>
                <p:nvPr/>
              </p:nvSpPr>
              <p:spPr>
                <a:xfrm>
                  <a:off x="2512908" y="3690412"/>
                  <a:ext cx="2196000" cy="2340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889000" dist="190500" dir="10800000" algn="r" rotWithShape="0">
                    <a:schemeClr val="tx1">
                      <a:lumMod val="85000"/>
                      <a:lumOff val="15000"/>
                      <a:alpha val="1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grpSp>
              <p:nvGrpSpPr>
                <p:cNvPr id="57" name="Группа 56">
                  <a:extLst>
                    <a:ext uri="{FF2B5EF4-FFF2-40B4-BE49-F238E27FC236}">
                      <a16:creationId xmlns:a16="http://schemas.microsoft.com/office/drawing/2014/main" id="{C54D9EC9-E8D0-4B63-9C09-ACF49368EF35}"/>
                    </a:ext>
                  </a:extLst>
                </p:cNvPr>
                <p:cNvGrpSpPr/>
                <p:nvPr/>
              </p:nvGrpSpPr>
              <p:grpSpPr>
                <a:xfrm>
                  <a:off x="2487874" y="852677"/>
                  <a:ext cx="2196000" cy="2340000"/>
                  <a:chOff x="3798514" y="910086"/>
                  <a:chExt cx="2196000" cy="2340000"/>
                </a:xfrm>
              </p:grpSpPr>
              <p:sp>
                <p:nvSpPr>
                  <p:cNvPr id="60" name="Прямоугольник 59">
                    <a:extLst>
                      <a:ext uri="{FF2B5EF4-FFF2-40B4-BE49-F238E27FC236}">
                        <a16:creationId xmlns:a16="http://schemas.microsoft.com/office/drawing/2014/main" id="{F913AFC9-C86C-4523-BC56-616FE9A38B52}"/>
                      </a:ext>
                    </a:extLst>
                  </p:cNvPr>
                  <p:cNvSpPr/>
                  <p:nvPr/>
                </p:nvSpPr>
                <p:spPr>
                  <a:xfrm>
                    <a:off x="3798514" y="910086"/>
                    <a:ext cx="2196000" cy="23400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>
                    <a:outerShdw blurRad="889000" dist="190500" dir="10800000" algn="r" rotWithShape="0">
                      <a:schemeClr val="tx1">
                        <a:lumMod val="85000"/>
                        <a:lumOff val="15000"/>
                        <a:alpha val="10000"/>
                      </a:scheme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pic>
                <p:nvPicPr>
                  <p:cNvPr id="61" name="Рисунок 60">
                    <a:extLst>
                      <a:ext uri="{FF2B5EF4-FFF2-40B4-BE49-F238E27FC236}">
                        <a16:creationId xmlns:a16="http://schemas.microsoft.com/office/drawing/2014/main" id="{FAD69815-054B-4AA1-9BAD-583AB768117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973896" y="1913653"/>
                    <a:ext cx="1845235" cy="332866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58" name="Прямоугольник 57">
                  <a:extLst>
                    <a:ext uri="{FF2B5EF4-FFF2-40B4-BE49-F238E27FC236}">
                      <a16:creationId xmlns:a16="http://schemas.microsoft.com/office/drawing/2014/main" id="{D5E60A6A-D227-4AB8-A684-711D57B17154}"/>
                    </a:ext>
                  </a:extLst>
                </p:cNvPr>
                <p:cNvSpPr/>
                <p:nvPr/>
              </p:nvSpPr>
              <p:spPr>
                <a:xfrm>
                  <a:off x="7831783" y="3690412"/>
                  <a:ext cx="2196000" cy="2340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889000" dist="190500" dir="10800000" algn="r" rotWithShape="0">
                    <a:schemeClr val="tx1">
                      <a:lumMod val="85000"/>
                      <a:lumOff val="15000"/>
                      <a:alpha val="1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pic>
              <p:nvPicPr>
                <p:cNvPr id="59" name="Рисунок 58">
                  <a:extLst>
                    <a:ext uri="{FF2B5EF4-FFF2-40B4-BE49-F238E27FC236}">
                      <a16:creationId xmlns:a16="http://schemas.microsoft.com/office/drawing/2014/main" id="{DBADEEAA-CE82-40D0-8930-A2660B52DEB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21032" y="3965238"/>
                  <a:ext cx="1779752" cy="1786684"/>
                </a:xfrm>
                <a:prstGeom prst="rect">
                  <a:avLst/>
                </a:prstGeom>
              </p:spPr>
            </p:pic>
          </p:grpSp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09B87F7A-594B-4AE6-B57F-D868B21E1E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3454"/>
              <a:stretch/>
            </p:blipFill>
            <p:spPr>
              <a:xfrm>
                <a:off x="8352987" y="3952949"/>
                <a:ext cx="967182" cy="952784"/>
              </a:xfrm>
              <a:prstGeom prst="rect">
                <a:avLst/>
              </a:prstGeom>
            </p:spPr>
          </p:pic>
          <p:pic>
            <p:nvPicPr>
              <p:cNvPr id="47" name="Рисунок 46">
                <a:extLst>
                  <a:ext uri="{FF2B5EF4-FFF2-40B4-BE49-F238E27FC236}">
                    <a16:creationId xmlns:a16="http://schemas.microsoft.com/office/drawing/2014/main" id="{A4E7F527-BBD0-4F03-8362-C3F090C68F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543"/>
              <a:stretch/>
            </p:blipFill>
            <p:spPr>
              <a:xfrm>
                <a:off x="7861722" y="4692147"/>
                <a:ext cx="2141980" cy="752308"/>
              </a:xfrm>
              <a:prstGeom prst="rect">
                <a:avLst/>
              </a:prstGeom>
            </p:spPr>
          </p:pic>
        </p:grpSp>
        <p:sp>
          <p:nvSpPr>
            <p:cNvPr id="66" name="Прямоугольник 65">
              <a:extLst>
                <a:ext uri="{FF2B5EF4-FFF2-40B4-BE49-F238E27FC236}">
                  <a16:creationId xmlns:a16="http://schemas.microsoft.com/office/drawing/2014/main" id="{F5121F37-473D-4D59-9F75-3634402F79CE}"/>
                </a:ext>
              </a:extLst>
            </p:cNvPr>
            <p:cNvSpPr/>
            <p:nvPr/>
          </p:nvSpPr>
          <p:spPr>
            <a:xfrm>
              <a:off x="5173600" y="3690412"/>
              <a:ext cx="2196000" cy="234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889000" dist="190500" dir="10800000" algn="r" rotWithShape="0">
                <a:schemeClr val="tx1">
                  <a:lumMod val="85000"/>
                  <a:lumOff val="15000"/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0" name="Рисунок 9" descr="Изображение выглядит как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B10112F5-358F-42A8-9408-66FC227E8F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294"/>
            <a:stretch/>
          </p:blipFill>
          <p:spPr>
            <a:xfrm>
              <a:off x="5787673" y="3955609"/>
              <a:ext cx="1023059" cy="888993"/>
            </a:xfrm>
            <a:prstGeom prst="rect">
              <a:avLst/>
            </a:prstGeom>
          </p:spPr>
        </p:pic>
        <p:pic>
          <p:nvPicPr>
            <p:cNvPr id="14" name="Рисунок 13" descr="Изображение выглядит как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3F58787A-F0BD-46C1-9233-B14AFCC06D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56"/>
            <a:stretch/>
          </p:blipFill>
          <p:spPr>
            <a:xfrm>
              <a:off x="5239191" y="4860412"/>
              <a:ext cx="2034959" cy="8889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36576319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6E34F8A8-A361-405E-BD22-F9B32A41F734}"/>
              </a:ext>
            </a:extLst>
          </p:cNvPr>
          <p:cNvGrpSpPr/>
          <p:nvPr/>
        </p:nvGrpSpPr>
        <p:grpSpPr>
          <a:xfrm>
            <a:off x="169783" y="5109237"/>
            <a:ext cx="497252" cy="1498851"/>
            <a:chOff x="177180" y="5039787"/>
            <a:chExt cx="497252" cy="1498851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81D72E6-C591-416B-A67D-FCEA389B828A}"/>
                </a:ext>
              </a:extLst>
            </p:cNvPr>
            <p:cNvSpPr txBox="1"/>
            <p:nvPr/>
          </p:nvSpPr>
          <p:spPr>
            <a:xfrm>
              <a:off x="177180" y="6169306"/>
              <a:ext cx="4972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1B123E"/>
                  </a:solidFill>
                  <a:latin typeface="Montserrat ExtraBold" panose="00000900000000000000" pitchFamily="2" charset="-52"/>
                </a:rPr>
                <a:t>0</a:t>
              </a:r>
              <a:r>
                <a:rPr lang="ru-RU" dirty="0">
                  <a:solidFill>
                    <a:srgbClr val="1B123E"/>
                  </a:solidFill>
                  <a:latin typeface="Montserrat ExtraBold" panose="00000900000000000000" pitchFamily="2" charset="-52"/>
                </a:rPr>
                <a:t>9</a:t>
              </a:r>
            </a:p>
          </p:txBody>
        </p:sp>
        <p:cxnSp>
          <p:nvCxnSpPr>
            <p:cNvPr id="26" name="Прямая соединительная линия 25">
              <a:extLst>
                <a:ext uri="{FF2B5EF4-FFF2-40B4-BE49-F238E27FC236}">
                  <a16:creationId xmlns:a16="http://schemas.microsoft.com/office/drawing/2014/main" id="{125921AD-DDBE-45D9-8632-577937465F2E}"/>
                </a:ext>
              </a:extLst>
            </p:cNvPr>
            <p:cNvCxnSpPr>
              <a:cxnSpLocks/>
            </p:cNvCxnSpPr>
            <p:nvPr/>
          </p:nvCxnSpPr>
          <p:spPr>
            <a:xfrm>
              <a:off x="420988" y="5039787"/>
              <a:ext cx="0" cy="921175"/>
            </a:xfrm>
            <a:prstGeom prst="line">
              <a:avLst/>
            </a:prstGeom>
            <a:ln w="9525" cap="flat" cmpd="sng" algn="ctr">
              <a:solidFill>
                <a:srgbClr val="00A1A4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9EEB0D22-894B-42B5-8A83-E2C2621976BD}"/>
              </a:ext>
            </a:extLst>
          </p:cNvPr>
          <p:cNvGrpSpPr/>
          <p:nvPr/>
        </p:nvGrpSpPr>
        <p:grpSpPr>
          <a:xfrm>
            <a:off x="0" y="198470"/>
            <a:ext cx="1389576" cy="317508"/>
            <a:chOff x="0" y="198470"/>
            <a:chExt cx="1389576" cy="317508"/>
          </a:xfrm>
        </p:grpSpPr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D9A1450E-0B6A-4357-BD23-F74721738AA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57224"/>
              <a:ext cx="360000" cy="0"/>
            </a:xfrm>
            <a:prstGeom prst="line">
              <a:avLst/>
            </a:prstGeom>
            <a:ln>
              <a:solidFill>
                <a:srgbClr val="00A1A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7EBBE694-E01A-429E-BB07-679D59502D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625" y="198470"/>
              <a:ext cx="855951" cy="317508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6B2A168C-8AA7-405D-AA73-7E5A4350517F}"/>
              </a:ext>
            </a:extLst>
          </p:cNvPr>
          <p:cNvGrpSpPr/>
          <p:nvPr/>
        </p:nvGrpSpPr>
        <p:grpSpPr>
          <a:xfrm>
            <a:off x="533625" y="752890"/>
            <a:ext cx="4639975" cy="844960"/>
            <a:chOff x="1495835" y="1967666"/>
            <a:chExt cx="4739060" cy="844960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DD6090A-F33D-45C5-B2D1-F2FFE997F2D1}"/>
                </a:ext>
              </a:extLst>
            </p:cNvPr>
            <p:cNvSpPr txBox="1"/>
            <p:nvPr/>
          </p:nvSpPr>
          <p:spPr>
            <a:xfrm>
              <a:off x="1495835" y="1967666"/>
              <a:ext cx="47390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dirty="0">
                  <a:solidFill>
                    <a:srgbClr val="1B123E"/>
                  </a:solidFill>
                  <a:latin typeface="Montserrat ExtraBold" panose="00000900000000000000" pitchFamily="2" charset="-52"/>
                </a:rPr>
                <a:t>Команда</a:t>
              </a:r>
              <a:endParaRPr lang="ru-RU" sz="3600" cap="all" dirty="0">
                <a:solidFill>
                  <a:srgbClr val="1B123E"/>
                </a:solidFill>
                <a:latin typeface="Montserrat ExtraBold" panose="00000900000000000000" pitchFamily="2" charset="-52"/>
              </a:endParaRPr>
            </a:p>
          </p:txBody>
        </p:sp>
        <p:sp>
          <p:nvSpPr>
            <p:cNvPr id="53" name="Прямоугольник: скругленные углы 52">
              <a:extLst>
                <a:ext uri="{FF2B5EF4-FFF2-40B4-BE49-F238E27FC236}">
                  <a16:creationId xmlns:a16="http://schemas.microsoft.com/office/drawing/2014/main" id="{39C7AB5E-210D-4917-AEFE-ECD55AA1FF02}"/>
                </a:ext>
              </a:extLst>
            </p:cNvPr>
            <p:cNvSpPr/>
            <p:nvPr/>
          </p:nvSpPr>
          <p:spPr>
            <a:xfrm>
              <a:off x="1603713" y="2758626"/>
              <a:ext cx="540000" cy="54000"/>
            </a:xfrm>
            <a:prstGeom prst="roundRect">
              <a:avLst>
                <a:gd name="adj" fmla="val 50000"/>
              </a:avLst>
            </a:prstGeom>
            <a:solidFill>
              <a:srgbClr val="00A1A4"/>
            </a:solidFill>
            <a:ln>
              <a:solidFill>
                <a:srgbClr val="00A1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16" name="Рисунок 15" descr="Изображение выглядит как человек, стена, одежд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3065DDAF-95E0-422B-BC50-0F1BEE41B0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2" r="5062"/>
          <a:stretch/>
        </p:blipFill>
        <p:spPr>
          <a:xfrm>
            <a:off x="6295703" y="384276"/>
            <a:ext cx="1893295" cy="2187590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трава, человек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0561C11D-0D91-460F-BAE8-9CBFB15BCC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2" r="6102"/>
          <a:stretch/>
        </p:blipFill>
        <p:spPr>
          <a:xfrm>
            <a:off x="8944111" y="384276"/>
            <a:ext cx="1893294" cy="218759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человек, стена, женщина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E517D260-5335-4F31-8906-ECA20FD2DC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35" t="1017" r="25935" b="21788"/>
          <a:stretch/>
        </p:blipFill>
        <p:spPr>
          <a:xfrm>
            <a:off x="6333454" y="3709475"/>
            <a:ext cx="1893295" cy="2187590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человек, мужчина, внутренний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95F26B2B-1EB3-4AE8-BF27-931383A35E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983" y="3628413"/>
            <a:ext cx="1702371" cy="2268652"/>
          </a:xfrm>
          <a:prstGeom prst="rect">
            <a:avLst/>
          </a:prstGeom>
        </p:spPr>
      </p:pic>
      <p:pic>
        <p:nvPicPr>
          <p:cNvPr id="38" name="Рисунок 37" descr="Изображение выглядит как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3AF9A222-524D-4431-82EB-53E04F9FA08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5" r="13470" b="51923"/>
          <a:stretch/>
        </p:blipFill>
        <p:spPr>
          <a:xfrm>
            <a:off x="3619183" y="384276"/>
            <a:ext cx="2196028" cy="2187590"/>
          </a:xfrm>
          <a:prstGeom prst="rect">
            <a:avLst/>
          </a:prstGeom>
        </p:spPr>
      </p:pic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D1F87B4F-DC99-4E48-B174-C1E2D6DD277F}"/>
              </a:ext>
            </a:extLst>
          </p:cNvPr>
          <p:cNvGrpSpPr/>
          <p:nvPr/>
        </p:nvGrpSpPr>
        <p:grpSpPr>
          <a:xfrm>
            <a:off x="6428750" y="2655073"/>
            <a:ext cx="1627200" cy="646986"/>
            <a:chOff x="9353519" y="3010070"/>
            <a:chExt cx="1771835" cy="749142"/>
          </a:xfrm>
        </p:grpSpPr>
        <p:sp>
          <p:nvSpPr>
            <p:cNvPr id="81" name="Прямоугольник 80">
              <a:extLst>
                <a:ext uri="{FF2B5EF4-FFF2-40B4-BE49-F238E27FC236}">
                  <a16:creationId xmlns:a16="http://schemas.microsoft.com/office/drawing/2014/main" id="{82FD2BD2-ACA2-4771-B231-0BB4BA28000E}"/>
                </a:ext>
              </a:extLst>
            </p:cNvPr>
            <p:cNvSpPr/>
            <p:nvPr/>
          </p:nvSpPr>
          <p:spPr>
            <a:xfrm>
              <a:off x="9353519" y="3051842"/>
              <a:ext cx="1771835" cy="67546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A1A4"/>
              </a:solidFill>
            </a:ln>
            <a:effectLst>
              <a:outerShdw blurRad="6985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>
                <a:solidFill>
                  <a:srgbClr val="1377F9"/>
                </a:solidFill>
                <a:highlight>
                  <a:srgbClr val="00A1A4"/>
                </a:highlight>
                <a:latin typeface="Montserrat" panose="00000500000000000000" pitchFamily="2" charset="-52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D659D82D-4716-4DE4-B2BA-ECB7575DFDD1}"/>
                </a:ext>
              </a:extLst>
            </p:cNvPr>
            <p:cNvSpPr txBox="1"/>
            <p:nvPr/>
          </p:nvSpPr>
          <p:spPr>
            <a:xfrm>
              <a:off x="9437524" y="3010070"/>
              <a:ext cx="1628607" cy="749142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solidFill>
                    <a:srgbClr val="1B123E"/>
                  </a:solidFill>
                  <a:latin typeface="Montserrat" panose="00000500000000000000" pitchFamily="2" charset="-52"/>
                </a:rPr>
                <a:t>Полина Петрова</a:t>
              </a:r>
            </a:p>
          </p:txBody>
        </p:sp>
      </p:grpSp>
      <p:pic>
        <p:nvPicPr>
          <p:cNvPr id="3" name="Рисунок 2" descr="Изображение выглядит как человек, одежда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215003B8-D11A-4DD3-BA38-681EFBBB7B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558" y="3587529"/>
            <a:ext cx="1535499" cy="230068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9718A59A-0A57-4FDF-8754-1F0C90989F3D}"/>
              </a:ext>
            </a:extLst>
          </p:cNvPr>
          <p:cNvSpPr txBox="1"/>
          <p:nvPr/>
        </p:nvSpPr>
        <p:spPr>
          <a:xfrm>
            <a:off x="342874" y="2571866"/>
            <a:ext cx="3276309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1B123E"/>
                </a:solidFill>
                <a:latin typeface="Montserrat" panose="00000500000000000000" pitchFamily="2" charset="-52"/>
              </a:rPr>
              <a:t>Научный руководитель проекта</a:t>
            </a:r>
          </a:p>
          <a:p>
            <a:pPr marL="342900" indent="-3429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1B123E"/>
                </a:solidFill>
                <a:latin typeface="Montserrat" panose="00000500000000000000" pitchFamily="2" charset="-52"/>
              </a:rPr>
              <a:t>Менеджер проекта</a:t>
            </a:r>
          </a:p>
          <a:p>
            <a:pPr marL="342900" indent="-3429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B123E"/>
                </a:solidFill>
                <a:latin typeface="Montserrat" panose="00000500000000000000" pitchFamily="2" charset="-52"/>
              </a:rPr>
              <a:t>PR</a:t>
            </a:r>
            <a:r>
              <a:rPr lang="ru-RU" dirty="0">
                <a:solidFill>
                  <a:srgbClr val="1B123E"/>
                </a:solidFill>
                <a:latin typeface="Montserrat" panose="00000500000000000000" pitchFamily="2" charset="-52"/>
              </a:rPr>
              <a:t>-директор</a:t>
            </a:r>
          </a:p>
          <a:p>
            <a:pPr marL="342900" indent="-3429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1B123E"/>
                </a:solidFill>
                <a:latin typeface="Montserrat" panose="00000500000000000000" pitchFamily="2" charset="-52"/>
              </a:rPr>
              <a:t>Технический директор</a:t>
            </a:r>
          </a:p>
          <a:p>
            <a:pPr marL="342900" indent="-3429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1B123E"/>
                </a:solidFill>
                <a:latin typeface="Montserrat" panose="00000500000000000000" pitchFamily="2" charset="-52"/>
              </a:rPr>
              <a:t>2 инженера-исследователя</a:t>
            </a:r>
          </a:p>
          <a:p>
            <a:pPr marL="342900" indent="-3429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dirty="0">
              <a:solidFill>
                <a:srgbClr val="1B123E"/>
              </a:solidFill>
              <a:latin typeface="Montserrat Medium" panose="00000600000000000000" pitchFamily="2" charset="-52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7B1341DB-451E-4F20-BE1D-6B0C3A0D663E}"/>
              </a:ext>
            </a:extLst>
          </p:cNvPr>
          <p:cNvGrpSpPr/>
          <p:nvPr/>
        </p:nvGrpSpPr>
        <p:grpSpPr>
          <a:xfrm>
            <a:off x="3914832" y="2655073"/>
            <a:ext cx="1627200" cy="646986"/>
            <a:chOff x="9353519" y="3010070"/>
            <a:chExt cx="1771835" cy="749142"/>
          </a:xfrm>
        </p:grpSpPr>
        <p:sp>
          <p:nvSpPr>
            <p:cNvPr id="40" name="Прямоугольник 80">
              <a:extLst>
                <a:ext uri="{FF2B5EF4-FFF2-40B4-BE49-F238E27FC236}">
                  <a16:creationId xmlns:a16="http://schemas.microsoft.com/office/drawing/2014/main" id="{C7596105-EE1D-42FC-9DDF-D4640003B3CA}"/>
                </a:ext>
              </a:extLst>
            </p:cNvPr>
            <p:cNvSpPr/>
            <p:nvPr/>
          </p:nvSpPr>
          <p:spPr>
            <a:xfrm>
              <a:off x="9353519" y="3051842"/>
              <a:ext cx="1771835" cy="67546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A1A4"/>
              </a:solidFill>
            </a:ln>
            <a:effectLst>
              <a:outerShdw blurRad="6985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>
                <a:solidFill>
                  <a:srgbClr val="1377F9"/>
                </a:solidFill>
                <a:highlight>
                  <a:srgbClr val="00A1A4"/>
                </a:highlight>
                <a:latin typeface="Montserrat" panose="00000500000000000000" pitchFamily="2" charset="-52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9385CDA-2479-4919-B62B-3CF145AFEF11}"/>
                </a:ext>
              </a:extLst>
            </p:cNvPr>
            <p:cNvSpPr txBox="1"/>
            <p:nvPr/>
          </p:nvSpPr>
          <p:spPr>
            <a:xfrm>
              <a:off x="9437524" y="3010070"/>
              <a:ext cx="1628607" cy="749142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solidFill>
                    <a:srgbClr val="1B123E"/>
                  </a:solidFill>
                  <a:latin typeface="Montserrat" panose="00000500000000000000" pitchFamily="2" charset="-52"/>
                </a:rPr>
                <a:t>Алена Щелокова</a:t>
              </a:r>
            </a:p>
          </p:txBody>
        </p: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9635ED29-7BDE-4700-88D7-853C97B60CD6}"/>
              </a:ext>
            </a:extLst>
          </p:cNvPr>
          <p:cNvGrpSpPr/>
          <p:nvPr/>
        </p:nvGrpSpPr>
        <p:grpSpPr>
          <a:xfrm>
            <a:off x="9036820" y="2659225"/>
            <a:ext cx="1707875" cy="646986"/>
            <a:chOff x="9308971" y="3014878"/>
            <a:chExt cx="1859681" cy="749142"/>
          </a:xfrm>
        </p:grpSpPr>
        <p:sp>
          <p:nvSpPr>
            <p:cNvPr id="43" name="Прямоугольник 80">
              <a:extLst>
                <a:ext uri="{FF2B5EF4-FFF2-40B4-BE49-F238E27FC236}">
                  <a16:creationId xmlns:a16="http://schemas.microsoft.com/office/drawing/2014/main" id="{52EF74DA-8684-451E-BDBB-4A66AB71AF2E}"/>
                </a:ext>
              </a:extLst>
            </p:cNvPr>
            <p:cNvSpPr/>
            <p:nvPr/>
          </p:nvSpPr>
          <p:spPr>
            <a:xfrm>
              <a:off x="9353519" y="3051842"/>
              <a:ext cx="1771835" cy="67546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A1A4"/>
              </a:solidFill>
            </a:ln>
            <a:effectLst>
              <a:outerShdw blurRad="6985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>
                <a:solidFill>
                  <a:srgbClr val="1377F9"/>
                </a:solidFill>
                <a:highlight>
                  <a:srgbClr val="00A1A4"/>
                </a:highlight>
                <a:latin typeface="Montserrat" panose="00000500000000000000" pitchFamily="2" charset="-52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63C005A-08DE-4B3A-A18F-C46096A92316}"/>
                </a:ext>
              </a:extLst>
            </p:cNvPr>
            <p:cNvSpPr txBox="1"/>
            <p:nvPr/>
          </p:nvSpPr>
          <p:spPr>
            <a:xfrm>
              <a:off x="9308971" y="3014878"/>
              <a:ext cx="1859681" cy="749142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solidFill>
                    <a:srgbClr val="1B123E"/>
                  </a:solidFill>
                  <a:latin typeface="Montserrat" panose="00000500000000000000" pitchFamily="2" charset="-52"/>
                </a:rPr>
                <a:t>Алексей Слобожанюк</a:t>
              </a: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9A9BECFD-1825-409E-929E-BD33106342AF}"/>
              </a:ext>
            </a:extLst>
          </p:cNvPr>
          <p:cNvGrpSpPr/>
          <p:nvPr/>
        </p:nvGrpSpPr>
        <p:grpSpPr>
          <a:xfrm>
            <a:off x="3863704" y="5961102"/>
            <a:ext cx="1667092" cy="646986"/>
            <a:chOff x="9310081" y="3010070"/>
            <a:chExt cx="1815273" cy="749142"/>
          </a:xfrm>
        </p:grpSpPr>
        <p:sp>
          <p:nvSpPr>
            <p:cNvPr id="46" name="Прямоугольник 80">
              <a:extLst>
                <a:ext uri="{FF2B5EF4-FFF2-40B4-BE49-F238E27FC236}">
                  <a16:creationId xmlns:a16="http://schemas.microsoft.com/office/drawing/2014/main" id="{B1A3CB5B-064B-4AD8-973B-BA67BBCAEEF2}"/>
                </a:ext>
              </a:extLst>
            </p:cNvPr>
            <p:cNvSpPr/>
            <p:nvPr/>
          </p:nvSpPr>
          <p:spPr>
            <a:xfrm>
              <a:off x="9353519" y="3051842"/>
              <a:ext cx="1771835" cy="67546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A1A4"/>
              </a:solidFill>
            </a:ln>
            <a:effectLst>
              <a:outerShdw blurRad="6985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>
                <a:solidFill>
                  <a:srgbClr val="1377F9"/>
                </a:solidFill>
                <a:highlight>
                  <a:srgbClr val="00A1A4"/>
                </a:highlight>
                <a:latin typeface="Montserrat" panose="00000500000000000000" pitchFamily="2" charset="-52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1F3BE4A-F1EE-4E5C-9AD0-8BAF85C98DCE}"/>
                </a:ext>
              </a:extLst>
            </p:cNvPr>
            <p:cNvSpPr txBox="1"/>
            <p:nvPr/>
          </p:nvSpPr>
          <p:spPr>
            <a:xfrm>
              <a:off x="9310081" y="3010070"/>
              <a:ext cx="1771835" cy="749142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solidFill>
                    <a:srgbClr val="1B123E"/>
                  </a:solidFill>
                  <a:latin typeface="Montserrat" panose="00000500000000000000" pitchFamily="2" charset="-52"/>
                </a:rPr>
                <a:t>Анна </a:t>
              </a:r>
              <a:r>
                <a:rPr lang="ru-RU" sz="1600" dirty="0" err="1">
                  <a:solidFill>
                    <a:srgbClr val="1B123E"/>
                  </a:solidFill>
                  <a:latin typeface="Montserrat" panose="00000500000000000000" pitchFamily="2" charset="-52"/>
                </a:rPr>
                <a:t>Хуршкайнен</a:t>
              </a:r>
              <a:endParaRPr lang="ru-RU" sz="1600" dirty="0">
                <a:solidFill>
                  <a:srgbClr val="1B123E"/>
                </a:solidFill>
                <a:latin typeface="Montserrat" panose="00000500000000000000" pitchFamily="2" charset="-52"/>
              </a:endParaRPr>
            </a:p>
          </p:txBody>
        </p:sp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35D6EF11-264A-4EF8-8D6F-9C40729944EE}"/>
              </a:ext>
            </a:extLst>
          </p:cNvPr>
          <p:cNvGrpSpPr/>
          <p:nvPr/>
        </p:nvGrpSpPr>
        <p:grpSpPr>
          <a:xfrm>
            <a:off x="9029405" y="5961102"/>
            <a:ext cx="1627200" cy="646986"/>
            <a:chOff x="9353519" y="3010070"/>
            <a:chExt cx="1771835" cy="749142"/>
          </a:xfrm>
        </p:grpSpPr>
        <p:sp>
          <p:nvSpPr>
            <p:cNvPr id="51" name="Прямоугольник 80">
              <a:extLst>
                <a:ext uri="{FF2B5EF4-FFF2-40B4-BE49-F238E27FC236}">
                  <a16:creationId xmlns:a16="http://schemas.microsoft.com/office/drawing/2014/main" id="{4AAF4F3D-61C6-4756-8127-0E57A7C03231}"/>
                </a:ext>
              </a:extLst>
            </p:cNvPr>
            <p:cNvSpPr/>
            <p:nvPr/>
          </p:nvSpPr>
          <p:spPr>
            <a:xfrm>
              <a:off x="9353519" y="3051842"/>
              <a:ext cx="1771835" cy="67546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A1A4"/>
              </a:solidFill>
            </a:ln>
            <a:effectLst>
              <a:outerShdw blurRad="6985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>
                <a:solidFill>
                  <a:srgbClr val="1377F9"/>
                </a:solidFill>
                <a:highlight>
                  <a:srgbClr val="00A1A4"/>
                </a:highlight>
                <a:latin typeface="Montserrat" panose="00000500000000000000" pitchFamily="2" charset="-52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2A1B88D2-EC04-4F2F-93E6-C79C24E6D5CF}"/>
                </a:ext>
              </a:extLst>
            </p:cNvPr>
            <p:cNvSpPr txBox="1"/>
            <p:nvPr/>
          </p:nvSpPr>
          <p:spPr>
            <a:xfrm>
              <a:off x="9437524" y="3010070"/>
              <a:ext cx="1628607" cy="749142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solidFill>
                    <a:srgbClr val="1B123E"/>
                  </a:solidFill>
                  <a:latin typeface="Montserrat" panose="00000500000000000000" pitchFamily="2" charset="-52"/>
                </a:rPr>
                <a:t>Виктор </a:t>
              </a:r>
              <a:r>
                <a:rPr lang="ru-RU" sz="1600" dirty="0" err="1">
                  <a:solidFill>
                    <a:srgbClr val="1B123E"/>
                  </a:solidFill>
                  <a:latin typeface="Montserrat" panose="00000500000000000000" pitchFamily="2" charset="-52"/>
                </a:rPr>
                <a:t>Пучнин</a:t>
              </a:r>
              <a:endParaRPr lang="ru-RU" sz="1600" dirty="0">
                <a:solidFill>
                  <a:srgbClr val="1B123E"/>
                </a:solidFill>
                <a:latin typeface="Montserrat" panose="00000500000000000000" pitchFamily="2" charset="-52"/>
              </a:endParaRPr>
            </a:p>
          </p:txBody>
        </p:sp>
      </p:grp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20B0E669-CAEC-40A5-9A8C-668584C71893}"/>
              </a:ext>
            </a:extLst>
          </p:cNvPr>
          <p:cNvGrpSpPr/>
          <p:nvPr/>
        </p:nvGrpSpPr>
        <p:grpSpPr>
          <a:xfrm>
            <a:off x="6466501" y="5961102"/>
            <a:ext cx="1627200" cy="646986"/>
            <a:chOff x="9353519" y="3010070"/>
            <a:chExt cx="1771835" cy="749142"/>
          </a:xfrm>
        </p:grpSpPr>
        <p:sp>
          <p:nvSpPr>
            <p:cNvPr id="56" name="Прямоугольник 80">
              <a:extLst>
                <a:ext uri="{FF2B5EF4-FFF2-40B4-BE49-F238E27FC236}">
                  <a16:creationId xmlns:a16="http://schemas.microsoft.com/office/drawing/2014/main" id="{2B86AF70-9B59-401A-9692-FF68C95CFE48}"/>
                </a:ext>
              </a:extLst>
            </p:cNvPr>
            <p:cNvSpPr/>
            <p:nvPr/>
          </p:nvSpPr>
          <p:spPr>
            <a:xfrm>
              <a:off x="9353519" y="3051842"/>
              <a:ext cx="1771835" cy="67546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A1A4"/>
              </a:solidFill>
            </a:ln>
            <a:effectLst>
              <a:outerShdw blurRad="6985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>
                <a:solidFill>
                  <a:srgbClr val="1377F9"/>
                </a:solidFill>
                <a:highlight>
                  <a:srgbClr val="00A1A4"/>
                </a:highlight>
                <a:latin typeface="Montserrat" panose="00000500000000000000" pitchFamily="2" charset="-52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3260AF9F-93BB-4312-A109-565328AFAE62}"/>
                </a:ext>
              </a:extLst>
            </p:cNvPr>
            <p:cNvSpPr txBox="1"/>
            <p:nvPr/>
          </p:nvSpPr>
          <p:spPr>
            <a:xfrm>
              <a:off x="9437525" y="3010070"/>
              <a:ext cx="1628607" cy="749142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solidFill>
                    <a:srgbClr val="1B123E"/>
                  </a:solidFill>
                  <a:latin typeface="Montserrat" panose="00000500000000000000" pitchFamily="2" charset="-52"/>
                </a:rPr>
                <a:t>Анна </a:t>
              </a:r>
            </a:p>
            <a:p>
              <a:pPr algn="ctr"/>
              <a:r>
                <a:rPr lang="ru-RU" sz="1600" dirty="0">
                  <a:solidFill>
                    <a:srgbClr val="1B123E"/>
                  </a:solidFill>
                  <a:latin typeface="Montserrat" panose="00000500000000000000" pitchFamily="2" charset="-52"/>
                </a:rPr>
                <a:t>Калугина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9094748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2223</TotalTime>
  <Words>193</Words>
  <Application>Microsoft Office PowerPoint</Application>
  <PresentationFormat>Широкоэкранный</PresentationFormat>
  <Paragraphs>63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Montserrat</vt:lpstr>
      <vt:lpstr>Montserrat ExtraBold</vt:lpstr>
      <vt:lpstr>Montserrat Medium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Беспроводные РЧ катушки</dc:title>
  <dc:creator>Иван Пустовит</dc:creator>
  <cp:lastModifiedBy>Polina Petrova</cp:lastModifiedBy>
  <cp:revision>81</cp:revision>
  <dcterms:created xsi:type="dcterms:W3CDTF">2021-08-30T11:54:29Z</dcterms:created>
  <dcterms:modified xsi:type="dcterms:W3CDTF">2021-09-17T11:55:03Z</dcterms:modified>
</cp:coreProperties>
</file>