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7" r:id="rId16"/>
    <p:sldId id="270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olos Text" panose="020B0503020202020204" pitchFamily="34" charset="0"/>
      <p:regular r:id="rId23"/>
      <p:bold r:id="rId24"/>
    </p:embeddedFont>
    <p:embeddedFont>
      <p:font typeface="Montserrat" pitchFamily="2" charset="0"/>
      <p:regular r:id="rId25"/>
      <p:bold r:id="rId26"/>
      <p:italic r:id="rId27"/>
      <p:boldItalic r:id="rId28"/>
    </p:embeddedFont>
    <p:embeddedFont>
      <p:font typeface="Montserrat Black" panose="020F0502020204030204" pitchFamily="34" charset="0"/>
      <p:bold r:id="rId29"/>
      <p:italic r:id="rId30"/>
      <p:boldItalic r:id="rId31"/>
    </p:embeddedFont>
    <p:embeddedFont>
      <p:font typeface="Montserrat ExtraBold" panose="020F0502020204030204" pitchFamily="34" charset="0"/>
      <p:bold r:id="rId32"/>
      <p:italic r:id="rId33"/>
      <p:boldItalic r:id="rId34"/>
    </p:embeddedFont>
    <p:embeddedFont>
      <p:font typeface="Montserrat SemiBold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A44725-E362-4577-AB5F-0D651093D6A4}">
  <a:tblStyle styleId="{BFA44725-E362-4577-AB5F-0D651093D6A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0"/>
  </p:normalViewPr>
  <p:slideViewPr>
    <p:cSldViewPr snapToGrid="0">
      <p:cViewPr varScale="1">
        <p:scale>
          <a:sx n="155" d="100"/>
          <a:sy n="155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a4c7b07749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a4c7b0774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511768c39_0_4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8" name="Google Shape;358;g25511768c39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5397c22159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Чертеж от конструкторов / </a:t>
            </a:r>
            <a:r>
              <a:rPr lang="ru"/>
              <a:t>ОЭП - расшифровать</a:t>
            </a:r>
            <a:endParaRPr/>
          </a:p>
        </p:txBody>
      </p:sp>
      <p:sp>
        <p:nvSpPr>
          <p:cNvPr id="391" name="Google Shape;391;g25397c2215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5511768c39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5511768c39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a4c7b07749_2_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1a4c7b07749_2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4c7b07749_2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a4c7b07749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5511768c39_0_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g25511768c39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511768c39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фотка Жени и конструктора </a:t>
            </a:r>
            <a:endParaRPr/>
          </a:p>
        </p:txBody>
      </p:sp>
      <p:sp>
        <p:nvSpPr>
          <p:cNvPr id="173" name="Google Shape;173;g25511768c3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511768c39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5511768c3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a4c7b07749_2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a4c7b07749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397c2215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5397c221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553c2da398_2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Оставить 2 фотки: каркас + конечный вариант макета</a:t>
            </a:r>
            <a:endParaRPr/>
          </a:p>
        </p:txBody>
      </p:sp>
      <p:sp>
        <p:nvSpPr>
          <p:cNvPr id="310" name="Google Shape;310;g2553c2da398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5511768c39_0_3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оставить только видео (обновленное с сторшером)</a:t>
            </a:r>
            <a:endParaRPr/>
          </a:p>
        </p:txBody>
      </p:sp>
      <p:sp>
        <p:nvSpPr>
          <p:cNvPr id="345" name="Google Shape;345;g25511768c39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  <p:cxnSp>
        <p:nvCxnSpPr>
          <p:cNvPr id="7" name="Google Shape;89;p13">
            <a:extLst>
              <a:ext uri="{FF2B5EF4-FFF2-40B4-BE49-F238E27FC236}">
                <a16:creationId xmlns:a16="http://schemas.microsoft.com/office/drawing/2014/main" id="{233A2FE5-9B2A-D870-D9E1-531FD069E739}"/>
              </a:ext>
            </a:extLst>
          </p:cNvPr>
          <p:cNvCxnSpPr/>
          <p:nvPr userDrawn="1"/>
        </p:nvCxnSpPr>
        <p:spPr>
          <a:xfrm>
            <a:off x="0" y="396470"/>
            <a:ext cx="43835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EAF9F584-ED57-B8EB-660F-6BF71F8A0F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9" y="216897"/>
            <a:ext cx="964150" cy="35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30849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008938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134755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05292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86893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930565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991611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486129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709670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749400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036844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250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polina.petrova@metalab.ifmo.ru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pn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788392" y="2286599"/>
            <a:ext cx="7567216" cy="986428"/>
            <a:chOff x="-652584" y="1699598"/>
            <a:chExt cx="7488336" cy="1289925"/>
          </a:xfrm>
        </p:grpSpPr>
        <p:sp>
          <p:nvSpPr>
            <p:cNvPr id="131" name="Google Shape;131;p25"/>
            <p:cNvSpPr txBox="1"/>
            <p:nvPr/>
          </p:nvSpPr>
          <p:spPr>
            <a:xfrm>
              <a:off x="-652584" y="1699598"/>
              <a:ext cx="7488336" cy="513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 b="0" i="0" u="none" strike="noStrike" cap="none">
                  <a:solidFill>
                    <a:srgbClr val="7CFA9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Технология беспроводной зарядки в помещении</a:t>
              </a:r>
              <a:endParaRPr sz="1100"/>
            </a:p>
          </p:txBody>
        </p:sp>
        <p:sp>
          <p:nvSpPr>
            <p:cNvPr id="132" name="Google Shape;132;p25"/>
            <p:cNvSpPr txBox="1"/>
            <p:nvPr/>
          </p:nvSpPr>
          <p:spPr>
            <a:xfrm>
              <a:off x="842152" y="2551836"/>
              <a:ext cx="4712828" cy="437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rgbClr val="1B123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" name="Google Shape;133;p25"/>
            <p:cNvSpPr/>
            <p:nvPr/>
          </p:nvSpPr>
          <p:spPr>
            <a:xfrm>
              <a:off x="842152" y="2322552"/>
              <a:ext cx="4766168" cy="0"/>
            </a:xfrm>
            <a:prstGeom prst="roundRect">
              <a:avLst>
                <a:gd name="adj" fmla="val 50000"/>
              </a:avLst>
            </a:prstGeom>
            <a:solidFill>
              <a:srgbClr val="DBFEFF"/>
            </a:solidFill>
            <a:ln w="12700" cap="flat" cmpd="sng">
              <a:solidFill>
                <a:srgbClr val="7CFA9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4" name="Google Shape;134;p25"/>
          <p:cNvCxnSpPr/>
          <p:nvPr/>
        </p:nvCxnSpPr>
        <p:spPr>
          <a:xfrm>
            <a:off x="0" y="231120"/>
            <a:ext cx="328763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" name="Google Shape;1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>
            <a:off x="2190764" y="2860887"/>
            <a:ext cx="4762472" cy="109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0" i="0" u="none" strike="noStrike" cap="none" dirty="0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Приоритет 2030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i="0" u="none" strike="noStrike" cap="none" dirty="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Полина Петрова </a:t>
            </a:r>
            <a:endParaRPr sz="1100" dirty="0"/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4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34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2" name="Google Shape;36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4"/>
          <p:cNvSpPr txBox="1"/>
          <p:nvPr/>
        </p:nvSpPr>
        <p:spPr>
          <a:xfrm>
            <a:off x="162000" y="432000"/>
            <a:ext cx="8528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FA91"/>
              </a:buClr>
              <a:buSzPts val="2100"/>
              <a:buFont typeface="Montserrat ExtraBold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Модификация дизайна и о</a:t>
            </a:r>
            <a:r>
              <a:rPr lang="ru" sz="2100" b="0" i="0" u="none" strike="noStrike" cap="none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ценка РЧ безопасности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64" name="Google Shape;364;p34"/>
          <p:cNvGraphicFramePr/>
          <p:nvPr/>
        </p:nvGraphicFramePr>
        <p:xfrm>
          <a:off x="294122" y="3748470"/>
          <a:ext cx="8396325" cy="1102584"/>
        </p:xfrm>
        <a:graphic>
          <a:graphicData uri="http://schemas.openxmlformats.org/drawingml/2006/table">
            <a:tbl>
              <a:tblPr>
                <a:noFill/>
                <a:tableStyleId>{BFA44725-E362-4577-AB5F-0D651093D6A4}</a:tableStyleId>
              </a:tblPr>
              <a:tblGrid>
                <a:gridCol w="325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u="none" strike="noStrike" cap="none">
                          <a:solidFill>
                            <a:schemeClr val="lt1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400" marR="68400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0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Максимальный SAR, Вт/кг</a:t>
                      </a:r>
                      <a:endParaRPr sz="1100" b="0" i="0" u="none" strike="noStrike" cap="none">
                        <a:solidFill>
                          <a:srgbClr val="BDEB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88900" marR="88900" marT="88900" marB="88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0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Общий SAR, Вт/кг</a:t>
                      </a:r>
                      <a:endParaRPr sz="1100" b="0" i="0" u="none" strike="noStrike" cap="none">
                        <a:solidFill>
                          <a:srgbClr val="BDEB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88900" marR="88900" marT="88900" marB="88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0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Максимальное значение амплитуды электрического поля, В/м</a:t>
                      </a:r>
                      <a:endParaRPr sz="1100" b="0" i="0" u="none" strike="noStrike" cap="none">
                        <a:solidFill>
                          <a:srgbClr val="BDEB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88900" marR="88900" marT="88900" marB="88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Расчетное значение</a:t>
                      </a:r>
                      <a:r>
                        <a:rPr lang="ru" sz="1100" b="1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</a:t>
                      </a:r>
                      <a:r>
                        <a:rPr lang="ru" sz="110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IEEE Std C95.1™-2019</a:t>
                      </a:r>
                      <a:endParaRPr sz="12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400" marR="68400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0.202</a:t>
                      </a:r>
                      <a:r>
                        <a:rPr lang="ru" sz="1100" b="1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</a:t>
                      </a:r>
                      <a:r>
                        <a:rPr lang="ru" sz="1100" b="0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 b="0" i="0" u="none" strike="noStrike" cap="none">
                        <a:solidFill>
                          <a:srgbClr val="BDEB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88900" marR="88900" marT="88900" marB="88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0.004</a:t>
                      </a:r>
                      <a:r>
                        <a:rPr lang="ru" sz="1100" b="1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</a:t>
                      </a:r>
                      <a:r>
                        <a:rPr lang="ru" sz="1100" b="0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0.4</a:t>
                      </a:r>
                      <a:endParaRPr sz="1100" b="0" i="0" u="none" strike="noStrike" cap="none">
                        <a:solidFill>
                          <a:srgbClr val="BDEB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88900" marR="88900" marT="88900" marB="88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267</a:t>
                      </a:r>
                      <a:r>
                        <a:rPr lang="ru" sz="1100" b="1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</a:t>
                      </a:r>
                      <a:r>
                        <a:rPr lang="ru" sz="1100" b="0" i="0" u="none" strike="noStrike" cap="none">
                          <a:solidFill>
                            <a:srgbClr val="BDEB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595</a:t>
                      </a:r>
                      <a:endParaRPr sz="1100" b="0" i="0" u="none" strike="noStrike" cap="none">
                        <a:solidFill>
                          <a:srgbClr val="BDEB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88900" marR="88900" marT="88900" marB="88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5" name="Google Shape;365;p34"/>
          <p:cNvGrpSpPr/>
          <p:nvPr/>
        </p:nvGrpSpPr>
        <p:grpSpPr>
          <a:xfrm>
            <a:off x="8640000" y="3789684"/>
            <a:ext cx="503775" cy="1174943"/>
            <a:chOff x="113806" y="5039787"/>
            <a:chExt cx="671700" cy="1566591"/>
          </a:xfrm>
        </p:grpSpPr>
        <p:sp>
          <p:nvSpPr>
            <p:cNvPr id="366" name="Google Shape;366;p34"/>
            <p:cNvSpPr txBox="1"/>
            <p:nvPr/>
          </p:nvSpPr>
          <p:spPr>
            <a:xfrm>
              <a:off x="113806" y="6226878"/>
              <a:ext cx="6717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7" name="Google Shape;367;p34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368" name="Google Shape;368;p34" descr="Изображение выглядит как Красочность, снимок экрана, синий, График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3902" y="1404004"/>
            <a:ext cx="175262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 descr="Изображение выглядит как Красочность, снимок экрана, Графика, искусство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8217" y="1405443"/>
            <a:ext cx="178155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1232" y="3281143"/>
            <a:ext cx="1440000" cy="13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59199" y="3281143"/>
            <a:ext cx="1440000" cy="13585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4"/>
          <p:cNvSpPr txBox="1"/>
          <p:nvPr/>
        </p:nvSpPr>
        <p:spPr>
          <a:xfrm>
            <a:off x="6341458" y="3159288"/>
            <a:ext cx="5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 А/м</a:t>
            </a:r>
            <a:endParaRPr sz="1200" b="0" i="0" u="none" strike="noStrike" cap="none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34"/>
          <p:cNvSpPr txBox="1"/>
          <p:nvPr/>
        </p:nvSpPr>
        <p:spPr>
          <a:xfrm>
            <a:off x="8303380" y="3159286"/>
            <a:ext cx="5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 В/м</a:t>
            </a:r>
            <a:endParaRPr sz="1200" b="0" i="0" u="none" strike="noStrike" cap="none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34"/>
          <p:cNvSpPr txBox="1"/>
          <p:nvPr/>
        </p:nvSpPr>
        <p:spPr>
          <a:xfrm>
            <a:off x="4667751" y="3330782"/>
            <a:ext cx="5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 0</a:t>
            </a:r>
            <a:endParaRPr sz="1200" b="0" i="0" u="none" strike="noStrike" cap="none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34"/>
          <p:cNvSpPr txBox="1"/>
          <p:nvPr/>
        </p:nvSpPr>
        <p:spPr>
          <a:xfrm>
            <a:off x="6692852" y="3325026"/>
            <a:ext cx="5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 0</a:t>
            </a:r>
            <a:endParaRPr sz="1200" b="0" i="0" u="none" strike="noStrike" cap="none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34"/>
          <p:cNvSpPr txBox="1"/>
          <p:nvPr/>
        </p:nvSpPr>
        <p:spPr>
          <a:xfrm>
            <a:off x="6072308" y="3334794"/>
            <a:ext cx="62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 38.3</a:t>
            </a:r>
            <a:endParaRPr sz="1200" b="0" i="0" u="none" strike="noStrike" cap="none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34"/>
          <p:cNvSpPr txBox="1"/>
          <p:nvPr/>
        </p:nvSpPr>
        <p:spPr>
          <a:xfrm>
            <a:off x="8062994" y="3332170"/>
            <a:ext cx="62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 1373</a:t>
            </a:r>
            <a:endParaRPr sz="1200" b="0" i="0" u="none" strike="noStrike" cap="none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8" name="Google Shape;378;p34" descr="Изображение выглядит как детская площадка, конструкция для лазания&#10;&#10;Автоматически созданное описание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3271" y="1078706"/>
            <a:ext cx="4453769" cy="252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4"/>
          <p:cNvSpPr/>
          <p:nvPr/>
        </p:nvSpPr>
        <p:spPr>
          <a:xfrm>
            <a:off x="1872325" y="2915400"/>
            <a:ext cx="1781700" cy="50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проводящий пол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80" name="Google Shape;380;p34"/>
          <p:cNvSpPr/>
          <p:nvPr/>
        </p:nvSpPr>
        <p:spPr>
          <a:xfrm>
            <a:off x="1758000" y="2320950"/>
            <a:ext cx="757800" cy="50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вход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81" name="Google Shape;381;p34"/>
          <p:cNvSpPr/>
          <p:nvPr/>
        </p:nvSpPr>
        <p:spPr>
          <a:xfrm>
            <a:off x="3322150" y="1934500"/>
            <a:ext cx="1031100" cy="50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человек</a:t>
            </a:r>
            <a:endParaRPr sz="1100">
              <a:solidFill>
                <a:srgbClr val="BDEBFF"/>
              </a:solidFill>
            </a:endParaRPr>
          </a:p>
        </p:txBody>
      </p:sp>
      <p:sp>
        <p:nvSpPr>
          <p:cNvPr id="382" name="Google Shape;382;p34"/>
          <p:cNvSpPr/>
          <p:nvPr/>
        </p:nvSpPr>
        <p:spPr>
          <a:xfrm>
            <a:off x="663088" y="1722125"/>
            <a:ext cx="1031100" cy="50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приемник 25 Вт</a:t>
            </a:r>
            <a:endParaRPr sz="1100">
              <a:solidFill>
                <a:srgbClr val="BDEBFF"/>
              </a:solidFill>
            </a:endParaRPr>
          </a:p>
        </p:txBody>
      </p:sp>
      <p:cxnSp>
        <p:nvCxnSpPr>
          <p:cNvPr id="383" name="Google Shape;383;p34"/>
          <p:cNvCxnSpPr/>
          <p:nvPr/>
        </p:nvCxnSpPr>
        <p:spPr>
          <a:xfrm>
            <a:off x="1450925" y="2047800"/>
            <a:ext cx="1064700" cy="1500"/>
          </a:xfrm>
          <a:prstGeom prst="straightConnector1">
            <a:avLst/>
          </a:prstGeom>
          <a:noFill/>
          <a:ln w="9525" cap="flat" cmpd="sng">
            <a:solidFill>
              <a:srgbClr val="BDEB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4" name="Google Shape;384;p34"/>
          <p:cNvSpPr txBox="1"/>
          <p:nvPr/>
        </p:nvSpPr>
        <p:spPr>
          <a:xfrm>
            <a:off x="4928216" y="904438"/>
            <a:ext cx="377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>
                <a:solidFill>
                  <a:srgbClr val="BDE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Безопасная зона</a:t>
            </a:r>
            <a:r>
              <a:rPr lang="ru" sz="1600" b="0" i="0" u="none" strike="noStrike" cap="none">
                <a:solidFill>
                  <a:srgbClr val="7CCBF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600" b="0" i="0" u="none" strike="noStrike" cap="none">
              <a:solidFill>
                <a:srgbClr val="7CCBF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85" name="Google Shape;385;p34"/>
          <p:cNvSpPr/>
          <p:nvPr/>
        </p:nvSpPr>
        <p:spPr>
          <a:xfrm>
            <a:off x="6873925" y="1339400"/>
            <a:ext cx="1752600" cy="200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Электрическое поле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6" name="Google Shape;386;p34"/>
          <p:cNvCxnSpPr/>
          <p:nvPr/>
        </p:nvCxnSpPr>
        <p:spPr>
          <a:xfrm>
            <a:off x="6773700" y="1251325"/>
            <a:ext cx="352800" cy="683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7" name="Google Shape;387;p34"/>
          <p:cNvSpPr/>
          <p:nvPr/>
        </p:nvSpPr>
        <p:spPr>
          <a:xfrm>
            <a:off x="4929200" y="1339400"/>
            <a:ext cx="1781700" cy="200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Магнитное поле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8" name="Google Shape;388;p34"/>
          <p:cNvCxnSpPr/>
          <p:nvPr/>
        </p:nvCxnSpPr>
        <p:spPr>
          <a:xfrm flipH="1">
            <a:off x="6423950" y="1251325"/>
            <a:ext cx="352800" cy="683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5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35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5" name="Google Shape;395;p35"/>
          <p:cNvGrpSpPr/>
          <p:nvPr/>
        </p:nvGrpSpPr>
        <p:grpSpPr>
          <a:xfrm>
            <a:off x="8596080" y="3789683"/>
            <a:ext cx="434250" cy="1131767"/>
            <a:chOff x="55245" y="5039787"/>
            <a:chExt cx="579000" cy="1509023"/>
          </a:xfrm>
        </p:grpSpPr>
        <p:sp>
          <p:nvSpPr>
            <p:cNvPr id="396" name="Google Shape;396;p35"/>
            <p:cNvSpPr txBox="1"/>
            <p:nvPr/>
          </p:nvSpPr>
          <p:spPr>
            <a:xfrm>
              <a:off x="55245" y="6169310"/>
              <a:ext cx="579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11</a:t>
              </a:r>
              <a:endParaRPr sz="1100"/>
            </a:p>
          </p:txBody>
        </p:sp>
        <p:cxnSp>
          <p:nvCxnSpPr>
            <p:cNvPr id="397" name="Google Shape;397;p35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398" name="Google Shape;39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5"/>
          <p:cNvSpPr txBox="1"/>
          <p:nvPr/>
        </p:nvSpPr>
        <p:spPr>
          <a:xfrm>
            <a:off x="232225" y="4698925"/>
            <a:ext cx="660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*Коллаборация с опытно-экспериментальным производство“ОЭП ИТМО”</a:t>
            </a:r>
            <a:endParaRPr sz="10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35"/>
          <p:cNvSpPr txBox="1"/>
          <p:nvPr/>
        </p:nvSpPr>
        <p:spPr>
          <a:xfrm>
            <a:off x="162000" y="432000"/>
            <a:ext cx="8528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FA91"/>
              </a:buClr>
              <a:buSzPts val="2100"/>
              <a:buFont typeface="Montserrat ExtraBold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Модель* MVP зарядной комнаты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7737" y="1106440"/>
            <a:ext cx="3566063" cy="348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304">
            <a:off x="451771" y="1342938"/>
            <a:ext cx="4338201" cy="31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8900" y="3335575"/>
            <a:ext cx="1038225" cy="1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6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36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BDEB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0" name="Google Shape;410;p36"/>
          <p:cNvGrpSpPr/>
          <p:nvPr/>
        </p:nvGrpSpPr>
        <p:grpSpPr>
          <a:xfrm>
            <a:off x="8610223" y="3789683"/>
            <a:ext cx="444825" cy="1131767"/>
            <a:chOff x="74103" y="5039787"/>
            <a:chExt cx="593100" cy="1509023"/>
          </a:xfrm>
        </p:grpSpPr>
        <p:sp>
          <p:nvSpPr>
            <p:cNvPr id="411" name="Google Shape;411;p36"/>
            <p:cNvSpPr txBox="1"/>
            <p:nvPr/>
          </p:nvSpPr>
          <p:spPr>
            <a:xfrm>
              <a:off x="74103" y="6169310"/>
              <a:ext cx="5931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12</a:t>
              </a:r>
              <a:endParaRPr sz="1100"/>
            </a:p>
          </p:txBody>
        </p:sp>
        <p:cxnSp>
          <p:nvCxnSpPr>
            <p:cNvPr id="412" name="Google Shape;412;p36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413" name="Google Shape;413;p36"/>
          <p:cNvSpPr txBox="1"/>
          <p:nvPr/>
        </p:nvSpPr>
        <p:spPr>
          <a:xfrm>
            <a:off x="162000" y="432000"/>
            <a:ext cx="6410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Проектная практика школьников</a:t>
            </a:r>
            <a:endParaRPr sz="1100" dirty="0"/>
          </a:p>
        </p:txBody>
      </p:sp>
      <p:pic>
        <p:nvPicPr>
          <p:cNvPr id="414" name="Google Shape;41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6"/>
          <p:cNvPicPr preferRelativeResize="0"/>
          <p:nvPr/>
        </p:nvPicPr>
        <p:blipFill rotWithShape="1">
          <a:blip r:embed="rId5">
            <a:alphaModFix/>
          </a:blip>
          <a:srcRect t="6182" b="21343"/>
          <a:stretch/>
        </p:blipFill>
        <p:spPr>
          <a:xfrm>
            <a:off x="4192475" y="2263000"/>
            <a:ext cx="2543174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6"/>
          <p:cNvPicPr preferRelativeResize="0"/>
          <p:nvPr/>
        </p:nvPicPr>
        <p:blipFill rotWithShape="1">
          <a:blip r:embed="rId6">
            <a:alphaModFix/>
          </a:blip>
          <a:srcRect t="13125" b="6248"/>
          <a:stretch/>
        </p:blipFill>
        <p:spPr>
          <a:xfrm>
            <a:off x="255925" y="2263000"/>
            <a:ext cx="228600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6"/>
          <p:cNvPicPr preferRelativeResize="0"/>
          <p:nvPr/>
        </p:nvPicPr>
        <p:blipFill rotWithShape="1">
          <a:blip r:embed="rId7">
            <a:alphaModFix/>
          </a:blip>
          <a:srcRect t="12034" b="28153"/>
          <a:stretch/>
        </p:blipFill>
        <p:spPr>
          <a:xfrm>
            <a:off x="6938798" y="1592400"/>
            <a:ext cx="1848779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6"/>
          <p:cNvPicPr preferRelativeResize="0"/>
          <p:nvPr/>
        </p:nvPicPr>
        <p:blipFill rotWithShape="1">
          <a:blip r:embed="rId8">
            <a:alphaModFix/>
          </a:blip>
          <a:srcRect t="2612" b="8514"/>
          <a:stretch/>
        </p:blipFill>
        <p:spPr>
          <a:xfrm>
            <a:off x="2745073" y="1592400"/>
            <a:ext cx="1244254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6"/>
          <p:cNvSpPr txBox="1"/>
          <p:nvPr/>
        </p:nvSpPr>
        <p:spPr>
          <a:xfrm>
            <a:off x="66025" y="948325"/>
            <a:ext cx="889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BDE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Разработка приемного устройства для WPT-комнаты в виде светодиодного светильника</a:t>
            </a:r>
            <a:endParaRPr b="1" dirty="0">
              <a:solidFill>
                <a:srgbClr val="BDEB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100000">
              <a:srgbClr val="0A0F14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08;p36" descr="Изображение выглядит как наружный объект, природа, звезда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1C427F8-2D19-E7B2-8962-509EA2437F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6;p22">
            <a:extLst>
              <a:ext uri="{FF2B5EF4-FFF2-40B4-BE49-F238E27FC236}">
                <a16:creationId xmlns:a16="http://schemas.microsoft.com/office/drawing/2014/main" id="{A6642982-EE37-AE23-64FE-CE2A6AFDA65C}"/>
              </a:ext>
            </a:extLst>
          </p:cNvPr>
          <p:cNvSpPr txBox="1"/>
          <p:nvPr/>
        </p:nvSpPr>
        <p:spPr>
          <a:xfrm>
            <a:off x="762003" y="1124383"/>
            <a:ext cx="24435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Новый физтех ИТМО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Конкурентная разработка, грант </a:t>
            </a:r>
          </a:p>
        </p:txBody>
      </p:sp>
      <p:sp>
        <p:nvSpPr>
          <p:cNvPr id="11" name="Google Shape;307;p22">
            <a:extLst>
              <a:ext uri="{FF2B5EF4-FFF2-40B4-BE49-F238E27FC236}">
                <a16:creationId xmlns:a16="http://schemas.microsoft.com/office/drawing/2014/main" id="{2899327D-F84F-12A1-16F5-1F6D465E25FE}"/>
              </a:ext>
            </a:extLst>
          </p:cNvPr>
          <p:cNvSpPr txBox="1"/>
          <p:nvPr/>
        </p:nvSpPr>
        <p:spPr>
          <a:xfrm>
            <a:off x="841053" y="3261409"/>
            <a:ext cx="22854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Партнёр</a:t>
            </a: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 </a:t>
            </a: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Бюджет на развитие, запрос на технологию</a:t>
            </a:r>
          </a:p>
        </p:txBody>
      </p:sp>
      <p:sp>
        <p:nvSpPr>
          <p:cNvPr id="12" name="Google Shape;308;p22">
            <a:extLst>
              <a:ext uri="{FF2B5EF4-FFF2-40B4-BE49-F238E27FC236}">
                <a16:creationId xmlns:a16="http://schemas.microsoft.com/office/drawing/2014/main" id="{D7F9EBCC-FCF7-84A2-4A94-49FF432D36AC}"/>
              </a:ext>
            </a:extLst>
          </p:cNvPr>
          <p:cNvSpPr txBox="1"/>
          <p:nvPr/>
        </p:nvSpPr>
        <p:spPr>
          <a:xfrm>
            <a:off x="6025093" y="3261409"/>
            <a:ext cx="27564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Партнёр</a:t>
            </a: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endParaRPr lang="ru-RU" dirty="0">
              <a:solidFill>
                <a:srgbClr val="BDEBFF"/>
              </a:solidFill>
              <a:latin typeface="Montserrat SemiBold"/>
              <a:sym typeface="Montserrat"/>
            </a:endParaRP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 Права ИС + занятие ниши на растущем рынке + техническое сопровождение</a:t>
            </a:r>
          </a:p>
        </p:txBody>
      </p:sp>
      <p:sp>
        <p:nvSpPr>
          <p:cNvPr id="13" name="Google Shape;309;p22">
            <a:extLst>
              <a:ext uri="{FF2B5EF4-FFF2-40B4-BE49-F238E27FC236}">
                <a16:creationId xmlns:a16="http://schemas.microsoft.com/office/drawing/2014/main" id="{A03CE80A-F0C2-7461-7332-03098EDC1376}"/>
              </a:ext>
            </a:extLst>
          </p:cNvPr>
          <p:cNvSpPr txBox="1"/>
          <p:nvPr/>
        </p:nvSpPr>
        <p:spPr>
          <a:xfrm>
            <a:off x="5978293" y="1124383"/>
            <a:ext cx="2850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Новый физтех</a:t>
            </a:r>
          </a:p>
          <a:p>
            <a:pPr algn="ctr">
              <a:defRPr/>
            </a:pPr>
            <a:endParaRPr lang="ru-RU" dirty="0">
              <a:solidFill>
                <a:srgbClr val="BDEBFF"/>
              </a:solidFill>
              <a:latin typeface="Montserrat SemiBold"/>
              <a:sym typeface="Montserrat"/>
            </a:endParaRPr>
          </a:p>
          <a:p>
            <a:pPr algn="ctr"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 репутация (кейс) + пополнение бюджета + перспективы дальнейшего партнёрства</a:t>
            </a:r>
          </a:p>
        </p:txBody>
      </p:sp>
      <p:cxnSp>
        <p:nvCxnSpPr>
          <p:cNvPr id="16" name="Google Shape;312;p22">
            <a:extLst>
              <a:ext uri="{FF2B5EF4-FFF2-40B4-BE49-F238E27FC236}">
                <a16:creationId xmlns:a16="http://schemas.microsoft.com/office/drawing/2014/main" id="{CA6B06D0-ADA1-5314-4A2B-9DBAD888138B}"/>
              </a:ext>
            </a:extLst>
          </p:cNvPr>
          <p:cNvCxnSpPr>
            <a:cxnSpLocks/>
          </p:cNvCxnSpPr>
          <p:nvPr/>
        </p:nvCxnSpPr>
        <p:spPr>
          <a:xfrm>
            <a:off x="3205503" y="1467051"/>
            <a:ext cx="792208" cy="580614"/>
          </a:xfrm>
          <a:prstGeom prst="bentConnector2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313;p22">
            <a:extLst>
              <a:ext uri="{FF2B5EF4-FFF2-40B4-BE49-F238E27FC236}">
                <a16:creationId xmlns:a16="http://schemas.microsoft.com/office/drawing/2014/main" id="{F9EB29F5-0214-6FD0-182A-947C07D3748B}"/>
              </a:ext>
            </a:extLst>
          </p:cNvPr>
          <p:cNvCxnSpPr>
            <a:cxnSpLocks/>
          </p:cNvCxnSpPr>
          <p:nvPr/>
        </p:nvCxnSpPr>
        <p:spPr>
          <a:xfrm flipV="1">
            <a:off x="3156311" y="3019432"/>
            <a:ext cx="845500" cy="507818"/>
          </a:xfrm>
          <a:prstGeom prst="bentConnector2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" name="Google Shape;314;p22">
            <a:extLst>
              <a:ext uri="{FF2B5EF4-FFF2-40B4-BE49-F238E27FC236}">
                <a16:creationId xmlns:a16="http://schemas.microsoft.com/office/drawing/2014/main" id="{B21028B2-CEDE-CACC-58F3-84C555ED643A}"/>
              </a:ext>
            </a:extLst>
          </p:cNvPr>
          <p:cNvCxnSpPr>
            <a:cxnSpLocks/>
          </p:cNvCxnSpPr>
          <p:nvPr/>
        </p:nvCxnSpPr>
        <p:spPr>
          <a:xfrm>
            <a:off x="5168150" y="2520013"/>
            <a:ext cx="810143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" name="Google Shape;311;p22">
            <a:extLst>
              <a:ext uri="{FF2B5EF4-FFF2-40B4-BE49-F238E27FC236}">
                <a16:creationId xmlns:a16="http://schemas.microsoft.com/office/drawing/2014/main" id="{7FE9AC84-F512-8D1B-2784-C2662D90FBED}"/>
              </a:ext>
            </a:extLst>
          </p:cNvPr>
          <p:cNvSpPr txBox="1"/>
          <p:nvPr/>
        </p:nvSpPr>
        <p:spPr>
          <a:xfrm>
            <a:off x="2810865" y="2243616"/>
            <a:ext cx="2633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Сотрудничество</a:t>
            </a:r>
            <a:endParaRPr dirty="0">
              <a:solidFill>
                <a:srgbClr val="BDEBFF"/>
              </a:solidFill>
              <a:latin typeface="Montserrat SemiBold"/>
            </a:endParaRPr>
          </a:p>
          <a:p>
            <a:pPr algn="ctr"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 </a:t>
            </a:r>
            <a:endParaRPr dirty="0">
              <a:solidFill>
                <a:srgbClr val="BDEBFF"/>
              </a:solidFill>
              <a:latin typeface="Montserrat SemiBold"/>
            </a:endParaRPr>
          </a:p>
          <a:p>
            <a:pPr algn="ctr">
              <a:defRPr/>
            </a:pPr>
            <a:r>
              <a:rPr lang="ru-RU" dirty="0">
                <a:solidFill>
                  <a:srgbClr val="BDEBFF"/>
                </a:solidFill>
                <a:latin typeface="Montserrat SemiBold"/>
                <a:sym typeface="Montserrat"/>
              </a:rPr>
              <a:t>Компетенции + Ресурсы</a:t>
            </a:r>
            <a:endParaRPr dirty="0">
              <a:solidFill>
                <a:srgbClr val="BDEBFF"/>
              </a:solidFill>
              <a:latin typeface="Montserrat SemiBold"/>
              <a:sym typeface="Montserrat"/>
            </a:endParaRPr>
          </a:p>
        </p:txBody>
      </p:sp>
      <p:sp>
        <p:nvSpPr>
          <p:cNvPr id="3" name="Google Shape;413;p36">
            <a:extLst>
              <a:ext uri="{FF2B5EF4-FFF2-40B4-BE49-F238E27FC236}">
                <a16:creationId xmlns:a16="http://schemas.microsoft.com/office/drawing/2014/main" id="{02917A64-EBDF-9E03-A19B-3C6631D95339}"/>
              </a:ext>
            </a:extLst>
          </p:cNvPr>
          <p:cNvSpPr txBox="1"/>
          <p:nvPr/>
        </p:nvSpPr>
        <p:spPr>
          <a:xfrm>
            <a:off x="3446013" y="140051"/>
            <a:ext cx="6410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Предложение для сотрудничества</a:t>
            </a:r>
            <a:endParaRPr sz="1100" dirty="0"/>
          </a:p>
        </p:txBody>
      </p:sp>
      <p:grpSp>
        <p:nvGrpSpPr>
          <p:cNvPr id="4" name="Google Shape;410;p36">
            <a:extLst>
              <a:ext uri="{FF2B5EF4-FFF2-40B4-BE49-F238E27FC236}">
                <a16:creationId xmlns:a16="http://schemas.microsoft.com/office/drawing/2014/main" id="{5F58F30A-9BEF-DE6C-035A-5B3D0CC4BFCE}"/>
              </a:ext>
            </a:extLst>
          </p:cNvPr>
          <p:cNvGrpSpPr/>
          <p:nvPr/>
        </p:nvGrpSpPr>
        <p:grpSpPr>
          <a:xfrm>
            <a:off x="8610223" y="3789683"/>
            <a:ext cx="444825" cy="1131767"/>
            <a:chOff x="74103" y="5039787"/>
            <a:chExt cx="593100" cy="1509023"/>
          </a:xfrm>
        </p:grpSpPr>
        <p:sp>
          <p:nvSpPr>
            <p:cNvPr id="6" name="Google Shape;411;p36">
              <a:extLst>
                <a:ext uri="{FF2B5EF4-FFF2-40B4-BE49-F238E27FC236}">
                  <a16:creationId xmlns:a16="http://schemas.microsoft.com/office/drawing/2014/main" id="{E24EC7F1-7F8E-62A8-667E-71515281021F}"/>
                </a:ext>
              </a:extLst>
            </p:cNvPr>
            <p:cNvSpPr txBox="1"/>
            <p:nvPr/>
          </p:nvSpPr>
          <p:spPr>
            <a:xfrm>
              <a:off x="74103" y="6169310"/>
              <a:ext cx="5931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13</a:t>
              </a:r>
              <a:endParaRPr sz="1100" dirty="0"/>
            </a:p>
          </p:txBody>
        </p:sp>
        <p:cxnSp>
          <p:nvCxnSpPr>
            <p:cNvPr id="7" name="Google Shape;412;p36">
              <a:extLst>
                <a:ext uri="{FF2B5EF4-FFF2-40B4-BE49-F238E27FC236}">
                  <a16:creationId xmlns:a16="http://schemas.microsoft.com/office/drawing/2014/main" id="{02C11A87-E8E5-BEDC-89A2-8E695DE7CC55}"/>
                </a:ext>
              </a:extLst>
            </p:cNvPr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cxnSp>
        <p:nvCxnSpPr>
          <p:cNvPr id="9" name="Google Shape;409;p36">
            <a:extLst>
              <a:ext uri="{FF2B5EF4-FFF2-40B4-BE49-F238E27FC236}">
                <a16:creationId xmlns:a16="http://schemas.microsoft.com/office/drawing/2014/main" id="{3D685581-1392-2667-57CE-C2C5DA5091CF}"/>
              </a:ext>
            </a:extLst>
          </p:cNvPr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BDEB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14;p36">
            <a:extLst>
              <a:ext uri="{FF2B5EF4-FFF2-40B4-BE49-F238E27FC236}">
                <a16:creationId xmlns:a16="http://schemas.microsoft.com/office/drawing/2014/main" id="{56A84126-BBEC-3BB3-3950-AF51988E28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7806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9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39"/>
          <p:cNvCxnSpPr/>
          <p:nvPr/>
        </p:nvCxnSpPr>
        <p:spPr>
          <a:xfrm>
            <a:off x="0" y="231120"/>
            <a:ext cx="328763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4" name="Google Shape;45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9"/>
          <p:cNvSpPr txBox="1"/>
          <p:nvPr/>
        </p:nvSpPr>
        <p:spPr>
          <a:xfrm>
            <a:off x="2181549" y="3578104"/>
            <a:ext cx="4571100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polina.petrova</a:t>
            </a:r>
            <a:r>
              <a:rPr lang="ru" sz="1400" dirty="0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@metalab.ifmo.ru</a:t>
            </a:r>
            <a:endParaRPr lang="en-US" sz="1400" dirty="0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CCBFA"/>
                </a:solidFill>
                <a:latin typeface="Montserrat"/>
                <a:ea typeface="Montserrat"/>
                <a:cs typeface="Montserrat"/>
                <a:sym typeface="Montserrat"/>
              </a:rPr>
              <a:t>+7 999 202 67 16 </a:t>
            </a:r>
            <a:endParaRPr sz="1400" dirty="0">
              <a:solidFill>
                <a:srgbClr val="7CCBF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11;p22">
            <a:extLst>
              <a:ext uri="{FF2B5EF4-FFF2-40B4-BE49-F238E27FC236}">
                <a16:creationId xmlns:a16="http://schemas.microsoft.com/office/drawing/2014/main" id="{A4B91B3A-335A-D5EE-E210-9259D773FE77}"/>
              </a:ext>
            </a:extLst>
          </p:cNvPr>
          <p:cNvSpPr txBox="1"/>
          <p:nvPr/>
        </p:nvSpPr>
        <p:spPr>
          <a:xfrm>
            <a:off x="2496207" y="2364021"/>
            <a:ext cx="394178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rgbClr val="7CFA91"/>
                </a:solidFill>
                <a:latin typeface="Montserrat ExtraBold"/>
                <a:cs typeface="Montserrat ExtraBold"/>
                <a:sym typeface="Montserrat"/>
              </a:rPr>
              <a:t>Спасибо за внимание! </a:t>
            </a:r>
            <a:endParaRPr sz="2100" dirty="0">
              <a:solidFill>
                <a:srgbClr val="7CFA91"/>
              </a:solidFill>
              <a:latin typeface="Montserrat ExtraBold"/>
              <a:cs typeface="Montserrat ExtraBold"/>
              <a:sym typeface="Montserra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6"/>
          <p:cNvCxnSpPr/>
          <p:nvPr/>
        </p:nvCxnSpPr>
        <p:spPr>
          <a:xfrm>
            <a:off x="0" y="231120"/>
            <a:ext cx="328763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3" name="Google Shape;143;p26"/>
          <p:cNvGrpSpPr/>
          <p:nvPr/>
        </p:nvGrpSpPr>
        <p:grpSpPr>
          <a:xfrm>
            <a:off x="8686423" y="3789683"/>
            <a:ext cx="444150" cy="1131767"/>
            <a:chOff x="175703" y="5039787"/>
            <a:chExt cx="592200" cy="1509023"/>
          </a:xfrm>
        </p:grpSpPr>
        <p:sp>
          <p:nvSpPr>
            <p:cNvPr id="144" name="Google Shape;144;p26"/>
            <p:cNvSpPr txBox="1"/>
            <p:nvPr/>
          </p:nvSpPr>
          <p:spPr>
            <a:xfrm>
              <a:off x="175703" y="6169310"/>
              <a:ext cx="5922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4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02</a:t>
              </a:r>
              <a:endParaRPr sz="1100"/>
            </a:p>
          </p:txBody>
        </p:sp>
        <p:cxnSp>
          <p:nvCxnSpPr>
            <p:cNvPr id="145" name="Google Shape;145;p26"/>
            <p:cNvCxnSpPr/>
            <p:nvPr/>
          </p:nvCxnSpPr>
          <p:spPr>
            <a:xfrm>
              <a:off x="420988" y="5039787"/>
              <a:ext cx="0" cy="921175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46" name="Google Shape;146;p26"/>
          <p:cNvSpPr txBox="1"/>
          <p:nvPr/>
        </p:nvSpPr>
        <p:spPr>
          <a:xfrm>
            <a:off x="162000" y="432000"/>
            <a:ext cx="2813511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0" i="0" u="none" strike="noStrike" cap="none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Амбиция проекта</a:t>
            </a:r>
            <a:endParaRPr sz="1100"/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007" y="1558700"/>
            <a:ext cx="4239021" cy="298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162000" y="893125"/>
            <a:ext cx="87378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DE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Разработка технологии* WPT-комнаты для питания бытовых электрических и электронных устройств в любой точке пространства.</a:t>
            </a: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5577400" y="1945375"/>
            <a:ext cx="2658000" cy="3924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Безопасна для людей</a:t>
            </a:r>
            <a:endParaRPr sz="1100"/>
          </a:p>
        </p:txBody>
      </p:sp>
      <p:sp>
        <p:nvSpPr>
          <p:cNvPr id="151" name="Google Shape;151;p26"/>
          <p:cNvSpPr/>
          <p:nvPr/>
        </p:nvSpPr>
        <p:spPr>
          <a:xfrm>
            <a:off x="5577400" y="2742015"/>
            <a:ext cx="2658000" cy="4740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Легко интегрируется в любое пространство</a:t>
            </a:r>
            <a:endParaRPr sz="1100"/>
          </a:p>
        </p:txBody>
      </p:sp>
      <p:sp>
        <p:nvSpPr>
          <p:cNvPr id="152" name="Google Shape;152;p26"/>
          <p:cNvSpPr/>
          <p:nvPr/>
        </p:nvSpPr>
        <p:spPr>
          <a:xfrm>
            <a:off x="5577400" y="3620275"/>
            <a:ext cx="2658000" cy="791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Заряжает одновременно несколько устройств малой и средней мощности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(до 100 Вт каждое)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251425" y="4568350"/>
            <a:ext cx="471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*В рамках сквозной технологии Концепции развития РФ 2030 “Технологии транспортировки электроэнергии и распределенных интеллектуальных энергосистем”</a:t>
            </a:r>
            <a:endParaRPr sz="1000"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7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7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60" name="Google Shape;160;p27"/>
          <p:cNvGrpSpPr/>
          <p:nvPr/>
        </p:nvGrpSpPr>
        <p:grpSpPr>
          <a:xfrm>
            <a:off x="8640000" y="3789684"/>
            <a:ext cx="459000" cy="1174943"/>
            <a:chOff x="113805" y="5039787"/>
            <a:chExt cx="612000" cy="1566591"/>
          </a:xfrm>
        </p:grpSpPr>
        <p:sp>
          <p:nvSpPr>
            <p:cNvPr id="161" name="Google Shape;161;p27"/>
            <p:cNvSpPr txBox="1"/>
            <p:nvPr/>
          </p:nvSpPr>
          <p:spPr>
            <a:xfrm>
              <a:off x="113805" y="6226878"/>
              <a:ext cx="612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03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2" name="Google Shape;162;p27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63" name="Google Shape;163;p27"/>
          <p:cNvSpPr txBox="1"/>
          <p:nvPr/>
        </p:nvSpPr>
        <p:spPr>
          <a:xfrm>
            <a:off x="162000" y="432000"/>
            <a:ext cx="53838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Конкуренты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604425" y="966950"/>
            <a:ext cx="333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DE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Зарядная комната Disney</a:t>
            </a:r>
            <a:endParaRPr>
              <a:solidFill>
                <a:srgbClr val="BDEB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6" name="Google Shape;166;p27" descr="a chamber of aluminum-paneled walls with a central copper pole that creates electromagnetic field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421" y="1341100"/>
            <a:ext cx="3343657" cy="251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6">
            <a:alphaModFix/>
          </a:blip>
          <a:srcRect l="47257" r="5"/>
          <a:stretch/>
        </p:blipFill>
        <p:spPr>
          <a:xfrm>
            <a:off x="4822241" y="1341100"/>
            <a:ext cx="2624868" cy="25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4822325" y="966950"/>
            <a:ext cx="262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DE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Xiaomi Air Charge</a:t>
            </a:r>
            <a:endParaRPr>
              <a:solidFill>
                <a:srgbClr val="BDEB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289800" y="3913175"/>
            <a:ext cx="39729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Ограничения: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77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Неравномерная </a:t>
            </a: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заряд</a:t>
            </a: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ка во всем объеме</a:t>
            </a:r>
            <a:endParaRPr sz="1200"/>
          </a:p>
          <a:p>
            <a:pPr marL="1714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Вертикальное расположение приемников</a:t>
            </a:r>
            <a:endParaRPr sz="1200"/>
          </a:p>
          <a:p>
            <a:pPr marL="1714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Металлически</a:t>
            </a: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й столб в центре конструкции</a:t>
            </a:r>
            <a:endParaRPr sz="1200"/>
          </a:p>
        </p:txBody>
      </p:sp>
      <p:sp>
        <p:nvSpPr>
          <p:cNvPr id="170" name="Google Shape;170;p27"/>
          <p:cNvSpPr txBox="1"/>
          <p:nvPr/>
        </p:nvSpPr>
        <p:spPr>
          <a:xfrm>
            <a:off x="4248925" y="3913175"/>
            <a:ext cx="51903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Ограничения: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77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Низкая эффективность (&lt;1%)</a:t>
            </a:r>
            <a:endParaRPr sz="1200"/>
          </a:p>
          <a:p>
            <a:pPr marL="1714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Заряд уменьшается по мере удаления от передатчика</a:t>
            </a:r>
            <a:endParaRPr sz="1200"/>
          </a:p>
          <a:p>
            <a:pPr marL="17145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Ограниченное количество устройств</a:t>
            </a:r>
            <a:endParaRPr sz="1200"/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8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BDEB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7" name="Google Shape;177;p28"/>
          <p:cNvGrpSpPr/>
          <p:nvPr/>
        </p:nvGrpSpPr>
        <p:grpSpPr>
          <a:xfrm>
            <a:off x="8610223" y="3789683"/>
            <a:ext cx="444825" cy="1131767"/>
            <a:chOff x="74103" y="5039787"/>
            <a:chExt cx="593100" cy="1509023"/>
          </a:xfrm>
        </p:grpSpPr>
        <p:sp>
          <p:nvSpPr>
            <p:cNvPr id="178" name="Google Shape;178;p28"/>
            <p:cNvSpPr txBox="1"/>
            <p:nvPr/>
          </p:nvSpPr>
          <p:spPr>
            <a:xfrm>
              <a:off x="74103" y="6169310"/>
              <a:ext cx="5931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4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</a:t>
              </a: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4</a:t>
              </a:r>
              <a:endParaRPr sz="1100"/>
            </a:p>
          </p:txBody>
        </p:sp>
        <p:cxnSp>
          <p:nvCxnSpPr>
            <p:cNvPr id="179" name="Google Shape;179;p28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80" name="Google Shape;180;p28"/>
          <p:cNvSpPr txBox="1"/>
          <p:nvPr/>
        </p:nvSpPr>
        <p:spPr>
          <a:xfrm>
            <a:off x="162000" y="432000"/>
            <a:ext cx="383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0" u="none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Движущая сила проекта</a:t>
            </a:r>
            <a:endParaRPr sz="1100"/>
          </a:p>
        </p:txBody>
      </p:sp>
      <p:pic>
        <p:nvPicPr>
          <p:cNvPr id="181" name="Google Shape;18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5">
            <a:alphaModFix/>
          </a:blip>
          <a:srcRect t="6369" b="6378"/>
          <a:stretch/>
        </p:blipFill>
        <p:spPr>
          <a:xfrm>
            <a:off x="3378141" y="1532225"/>
            <a:ext cx="977337" cy="97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3428264" y="2531225"/>
            <a:ext cx="922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А. Вдовенко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894" y="1529325"/>
            <a:ext cx="977336" cy="97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61751" y="2528325"/>
            <a:ext cx="1056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М. Сиганов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0980" y="1529325"/>
            <a:ext cx="977772" cy="97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1099221" y="2528325"/>
            <a:ext cx="1183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А. Джандалиева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2333555" y="1203175"/>
            <a:ext cx="3035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 u="none" strike="noStrik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Студенты и аспиранты ИТМО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1165521" y="3054000"/>
            <a:ext cx="2089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Молодые PI и PE 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992" y="3405000"/>
            <a:ext cx="973914" cy="97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64666" y="3425500"/>
            <a:ext cx="971636" cy="97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96121" y="3405000"/>
            <a:ext cx="972539" cy="97253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2269445" y="4424500"/>
            <a:ext cx="922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П. Серегин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61747" y="4404000"/>
            <a:ext cx="1056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А. Щелокова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1221256" y="4404000"/>
            <a:ext cx="922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М. Удров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5564638" y="3054000"/>
            <a:ext cx="20259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Консультанты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61559" y="3438150"/>
            <a:ext cx="973914" cy="97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68939" y="1533875"/>
            <a:ext cx="973914" cy="97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13">
            <a:alphaModFix/>
          </a:blip>
          <a:srcRect t="5783" b="5791"/>
          <a:stretch/>
        </p:blipFill>
        <p:spPr>
          <a:xfrm>
            <a:off x="6622425" y="3438150"/>
            <a:ext cx="964905" cy="96490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/>
        </p:nvSpPr>
        <p:spPr>
          <a:xfrm>
            <a:off x="7772938" y="2532875"/>
            <a:ext cx="964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П. Белов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5520329" y="4437150"/>
            <a:ext cx="1056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И. Мельчакова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6579831" y="4437150"/>
            <a:ext cx="1056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П. Капитанова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203" name="Google Shape;203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65158" y="3425250"/>
            <a:ext cx="968713" cy="96871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7808065" y="4424250"/>
            <a:ext cx="882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П. Петрова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51600" y="1532225"/>
            <a:ext cx="977774" cy="97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4479377" y="2531225"/>
            <a:ext cx="922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Е. Майоров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207" name="Google Shape;207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57525" y="3425725"/>
            <a:ext cx="977775" cy="9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3378150" y="4424725"/>
            <a:ext cx="977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Н. Михайлов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4469000" y="4427950"/>
            <a:ext cx="977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Д. Злобин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68963" y="3428725"/>
            <a:ext cx="977775" cy="9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 rotWithShape="1">
          <a:blip r:embed="rId18">
            <a:alphaModFix/>
          </a:blip>
          <a:srcRect t="7316" b="7316"/>
          <a:stretch/>
        </p:blipFill>
        <p:spPr>
          <a:xfrm>
            <a:off x="5525500" y="1511000"/>
            <a:ext cx="977800" cy="102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5536500" y="2531225"/>
            <a:ext cx="977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А. Сокко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13" name="Google Shape;213;p28"/>
          <p:cNvSpPr txBox="1"/>
          <p:nvPr/>
        </p:nvSpPr>
        <p:spPr>
          <a:xfrm>
            <a:off x="6568125" y="2532875"/>
            <a:ext cx="1056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olos Text"/>
              <a:buNone/>
            </a:pPr>
            <a:r>
              <a:rPr lang="ru" sz="900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М. Абросимова</a:t>
            </a:r>
            <a:endParaRPr sz="1400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14" name="Google Shape;214;p28"/>
          <p:cNvSpPr/>
          <p:nvPr/>
        </p:nvSpPr>
        <p:spPr>
          <a:xfrm>
            <a:off x="84925" y="1127100"/>
            <a:ext cx="7511100" cy="162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DEB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611925" y="1529325"/>
            <a:ext cx="968700" cy="9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/>
          <p:nvPr/>
        </p:nvSpPr>
        <p:spPr>
          <a:xfrm>
            <a:off x="7753300" y="1126075"/>
            <a:ext cx="986700" cy="162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DEB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"/>
          <p:cNvSpPr/>
          <p:nvPr/>
        </p:nvSpPr>
        <p:spPr>
          <a:xfrm>
            <a:off x="84925" y="3054000"/>
            <a:ext cx="4250400" cy="162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DEB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5570025" y="3041200"/>
            <a:ext cx="2025900" cy="1637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DEB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8"/>
          <p:cNvSpPr txBox="1"/>
          <p:nvPr/>
        </p:nvSpPr>
        <p:spPr>
          <a:xfrm>
            <a:off x="7657913" y="3041188"/>
            <a:ext cx="11832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Менеджер проекта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8"/>
          <p:cNvSpPr/>
          <p:nvPr/>
        </p:nvSpPr>
        <p:spPr>
          <a:xfrm>
            <a:off x="4401950" y="3050875"/>
            <a:ext cx="1130700" cy="162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DEB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7746000" y="3054000"/>
            <a:ext cx="986700" cy="162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DEB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20">
            <a:alphaModFix/>
          </a:blip>
          <a:srcRect t="3007" b="3016"/>
          <a:stretch/>
        </p:blipFill>
        <p:spPr>
          <a:xfrm>
            <a:off x="2320317" y="1534075"/>
            <a:ext cx="950325" cy="95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2305350" y="2524100"/>
            <a:ext cx="986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los Text"/>
              <a:buNone/>
            </a:pPr>
            <a:r>
              <a:rPr lang="ru" sz="900"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rPr>
              <a:t>Л. Сулейман</a:t>
            </a:r>
            <a:endParaRPr sz="900">
              <a:solidFill>
                <a:srgbClr val="FFFFFF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7753301" y="1126075"/>
            <a:ext cx="96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Лидер проекта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4387325" y="2969250"/>
            <a:ext cx="11307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 Конструктор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2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9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BDEB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2" name="Google Shape;232;p29"/>
          <p:cNvGrpSpPr/>
          <p:nvPr/>
        </p:nvGrpSpPr>
        <p:grpSpPr>
          <a:xfrm>
            <a:off x="8610223" y="3789683"/>
            <a:ext cx="444825" cy="1131767"/>
            <a:chOff x="74103" y="5039787"/>
            <a:chExt cx="593100" cy="1509023"/>
          </a:xfrm>
        </p:grpSpPr>
        <p:sp>
          <p:nvSpPr>
            <p:cNvPr id="233" name="Google Shape;233;p29"/>
            <p:cNvSpPr txBox="1"/>
            <p:nvPr/>
          </p:nvSpPr>
          <p:spPr>
            <a:xfrm>
              <a:off x="74103" y="6169310"/>
              <a:ext cx="5931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4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</a:t>
              </a: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5</a:t>
              </a:r>
              <a:endParaRPr sz="1100"/>
            </a:p>
          </p:txBody>
        </p:sp>
        <p:cxnSp>
          <p:nvCxnSpPr>
            <p:cNvPr id="234" name="Google Shape;234;p29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235" name="Google Shape;235;p29"/>
          <p:cNvSpPr txBox="1"/>
          <p:nvPr/>
        </p:nvSpPr>
        <p:spPr>
          <a:xfrm>
            <a:off x="162000" y="432000"/>
            <a:ext cx="383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Timeline проекта</a:t>
            </a:r>
            <a:endParaRPr sz="1100"/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>
            <a:off x="629525" y="4446650"/>
            <a:ext cx="1806900" cy="320400"/>
          </a:xfrm>
          <a:prstGeom prst="roundRect">
            <a:avLst>
              <a:gd name="adj" fmla="val 16667"/>
            </a:avLst>
          </a:prstGeom>
          <a:solidFill>
            <a:srgbClr val="CBFCD3"/>
          </a:solidFill>
          <a:ln w="12700" cap="flat" cmpd="sng">
            <a:solidFill>
              <a:srgbClr val="CBFC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модели WPT-комнаты (TRL 2)</a:t>
            </a:r>
            <a:endParaRPr sz="1300">
              <a:solidFill>
                <a:srgbClr val="666666"/>
              </a:solidFill>
            </a:endParaRPr>
          </a:p>
        </p:txBody>
      </p:sp>
      <p:cxnSp>
        <p:nvCxnSpPr>
          <p:cNvPr id="238" name="Google Shape;238;p29"/>
          <p:cNvCxnSpPr>
            <a:stCxn id="239" idx="3"/>
          </p:cNvCxnSpPr>
          <p:nvPr/>
        </p:nvCxnSpPr>
        <p:spPr>
          <a:xfrm rot="10800000" flipH="1">
            <a:off x="606825" y="415769"/>
            <a:ext cx="8235900" cy="3874500"/>
          </a:xfrm>
          <a:prstGeom prst="straightConnector1">
            <a:avLst/>
          </a:prstGeom>
          <a:noFill/>
          <a:ln w="28575" cap="flat" cmpd="sng">
            <a:solidFill>
              <a:srgbClr val="7CCBFA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240" name="Google Shape;240;p29" descr="Ракета бесплатно иконк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342718">
            <a:off x="7933492" y="132620"/>
            <a:ext cx="969018" cy="96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/>
          <p:nvPr/>
        </p:nvSpPr>
        <p:spPr>
          <a:xfrm>
            <a:off x="1055100" y="2864550"/>
            <a:ext cx="1762500" cy="392400"/>
          </a:xfrm>
          <a:prstGeom prst="roundRect">
            <a:avLst>
              <a:gd name="adj" fmla="val 16667"/>
            </a:avLst>
          </a:prstGeom>
          <a:solidFill>
            <a:srgbClr val="CBFCD3"/>
          </a:solidFill>
          <a:ln w="12700" cap="flat" cmpd="sng">
            <a:solidFill>
              <a:srgbClr val="CBFC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Базовая технология WPT-комнаты (TRL 4)</a:t>
            </a:r>
            <a:endParaRPr sz="1300">
              <a:solidFill>
                <a:srgbClr val="000000"/>
              </a:solidFill>
            </a:endParaRPr>
          </a:p>
        </p:txBody>
      </p:sp>
      <p:cxnSp>
        <p:nvCxnSpPr>
          <p:cNvPr id="242" name="Google Shape;242;p29"/>
          <p:cNvCxnSpPr/>
          <p:nvPr/>
        </p:nvCxnSpPr>
        <p:spPr>
          <a:xfrm rot="10800000">
            <a:off x="1028625" y="3602275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43" name="Google Shape;243;p29" descr="земной шар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420" y="3900044"/>
            <a:ext cx="434607" cy="4346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9"/>
          <p:cNvCxnSpPr/>
          <p:nvPr/>
        </p:nvCxnSpPr>
        <p:spPr>
          <a:xfrm rot="10800000">
            <a:off x="1952588" y="3281650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45" name="Google Shape;245;p29"/>
          <p:cNvSpPr/>
          <p:nvPr/>
        </p:nvSpPr>
        <p:spPr>
          <a:xfrm>
            <a:off x="1822398" y="3521267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" name="Google Shape;246;p29"/>
          <p:cNvCxnSpPr/>
          <p:nvPr/>
        </p:nvCxnSpPr>
        <p:spPr>
          <a:xfrm rot="10800000">
            <a:off x="3092650" y="2790750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7" name="Google Shape;247;p29"/>
          <p:cNvSpPr/>
          <p:nvPr/>
        </p:nvSpPr>
        <p:spPr>
          <a:xfrm>
            <a:off x="2962451" y="2992303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29"/>
          <p:cNvCxnSpPr/>
          <p:nvPr/>
        </p:nvCxnSpPr>
        <p:spPr>
          <a:xfrm rot="10800000">
            <a:off x="3764250" y="2364125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49" name="Google Shape;249;p29"/>
          <p:cNvSpPr/>
          <p:nvPr/>
        </p:nvSpPr>
        <p:spPr>
          <a:xfrm>
            <a:off x="3634039" y="2665348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2934751" y="2068376"/>
            <a:ext cx="1668600" cy="320400"/>
          </a:xfrm>
          <a:prstGeom prst="roundRect">
            <a:avLst>
              <a:gd name="adj" fmla="val 16667"/>
            </a:avLst>
          </a:prstGeom>
          <a:solidFill>
            <a:srgbClr val="CBFCD3"/>
          </a:solidFill>
          <a:ln w="12700" cap="flat" cmpd="sng">
            <a:solidFill>
              <a:srgbClr val="CBFC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MVP 2.0 зарядный бокс (TRL 5)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1" name="Google Shape;251;p29"/>
          <p:cNvCxnSpPr/>
          <p:nvPr/>
        </p:nvCxnSpPr>
        <p:spPr>
          <a:xfrm rot="10800000">
            <a:off x="4854450" y="1975150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52" name="Google Shape;252;p29"/>
          <p:cNvSpPr/>
          <p:nvPr/>
        </p:nvSpPr>
        <p:spPr>
          <a:xfrm>
            <a:off x="4724238" y="2168826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29"/>
          <p:cNvCxnSpPr/>
          <p:nvPr/>
        </p:nvCxnSpPr>
        <p:spPr>
          <a:xfrm rot="10800000">
            <a:off x="5549850" y="1608200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4" name="Google Shape;254;p29"/>
          <p:cNvSpPr/>
          <p:nvPr/>
        </p:nvSpPr>
        <p:spPr>
          <a:xfrm>
            <a:off x="5419661" y="1857542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" name="Google Shape;255;p29"/>
          <p:cNvCxnSpPr>
            <a:endCxn id="239" idx="2"/>
          </p:cNvCxnSpPr>
          <p:nvPr/>
        </p:nvCxnSpPr>
        <p:spPr>
          <a:xfrm rot="10800000">
            <a:off x="384412" y="4514900"/>
            <a:ext cx="4800" cy="210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39" name="Google Shape;23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000" y="4065638"/>
            <a:ext cx="444825" cy="4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7900" y="4677575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12.2021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654525" y="3281650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01.2022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1597025" y="4055588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06.2022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2718550" y="2489613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09.2022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29"/>
          <p:cNvSpPr/>
          <p:nvPr/>
        </p:nvSpPr>
        <p:spPr>
          <a:xfrm>
            <a:off x="2264850" y="3610675"/>
            <a:ext cx="1668600" cy="501600"/>
          </a:xfrm>
          <a:prstGeom prst="roundRect">
            <a:avLst>
              <a:gd name="adj" fmla="val 16667"/>
            </a:avLst>
          </a:prstGeom>
          <a:solidFill>
            <a:srgbClr val="CBFCD3"/>
          </a:solidFill>
          <a:ln w="12700" cap="flat" cmpd="sng">
            <a:solidFill>
              <a:srgbClr val="CBFC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Поиск индустриального партнера</a:t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3390150" y="3211925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11.2022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4480350" y="1702700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06.2023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5175750" y="2417075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09.2023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4" name="Google Shape;264;p29"/>
          <p:cNvCxnSpPr/>
          <p:nvPr/>
        </p:nvCxnSpPr>
        <p:spPr>
          <a:xfrm rot="10800000">
            <a:off x="6664950" y="1091925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65" name="Google Shape;265;p29"/>
          <p:cNvSpPr/>
          <p:nvPr/>
        </p:nvSpPr>
        <p:spPr>
          <a:xfrm>
            <a:off x="6534738" y="1285601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4854900" y="1106675"/>
            <a:ext cx="1399500" cy="5016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MVP WPT-комнаты  (TRL 5-6)</a:t>
            </a:r>
            <a:endParaRPr sz="1100"/>
          </a:p>
        </p:txBody>
      </p:sp>
      <p:sp>
        <p:nvSpPr>
          <p:cNvPr id="267" name="Google Shape;267;p29"/>
          <p:cNvSpPr txBox="1"/>
          <p:nvPr/>
        </p:nvSpPr>
        <p:spPr>
          <a:xfrm>
            <a:off x="6290850" y="819475"/>
            <a:ext cx="75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12.2023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4147950" y="2845800"/>
            <a:ext cx="1886100" cy="501600"/>
          </a:xfrm>
          <a:prstGeom prst="roundRect">
            <a:avLst>
              <a:gd name="adj" fmla="val 16667"/>
            </a:avLst>
          </a:prstGeom>
          <a:solidFill>
            <a:srgbClr val="7CFA91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Экспериментальный макет WPT-комнаты (TRL 4)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29"/>
          <p:cNvSpPr/>
          <p:nvPr/>
        </p:nvSpPr>
        <p:spPr>
          <a:xfrm>
            <a:off x="5783100" y="1939725"/>
            <a:ext cx="1886100" cy="5016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Коммерциализация технологии  </a:t>
            </a:r>
            <a:endParaRPr sz="1100"/>
          </a:p>
        </p:txBody>
      </p:sp>
      <p:cxnSp>
        <p:nvCxnSpPr>
          <p:cNvPr id="270" name="Google Shape;270;p29"/>
          <p:cNvCxnSpPr/>
          <p:nvPr/>
        </p:nvCxnSpPr>
        <p:spPr>
          <a:xfrm rot="10800000">
            <a:off x="7579575" y="598125"/>
            <a:ext cx="9600" cy="847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1" name="Google Shape;271;p29"/>
          <p:cNvSpPr/>
          <p:nvPr/>
        </p:nvSpPr>
        <p:spPr>
          <a:xfrm>
            <a:off x="7449386" y="847467"/>
            <a:ext cx="270000" cy="270000"/>
          </a:xfrm>
          <a:prstGeom prst="ellipse">
            <a:avLst/>
          </a:prstGeom>
          <a:solidFill>
            <a:srgbClr val="7CCBFA"/>
          </a:solidFill>
          <a:ln w="12700" cap="flat" cmpd="sng">
            <a:solidFill>
              <a:srgbClr val="2340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7129275" y="1407000"/>
            <a:ext cx="957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CFA91"/>
                </a:solidFill>
                <a:latin typeface="Montserrat"/>
                <a:ea typeface="Montserrat"/>
                <a:cs typeface="Montserrat"/>
                <a:sym typeface="Montserrat"/>
              </a:rPr>
              <a:t>2024-2025</a:t>
            </a:r>
            <a:endParaRPr>
              <a:solidFill>
                <a:srgbClr val="7CFA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6123975" y="163425"/>
            <a:ext cx="1886100" cy="43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Доработка технологии (TRL 7-8)</a:t>
            </a:r>
            <a:endParaRPr sz="1100"/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0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0"/>
          <p:cNvCxnSpPr/>
          <p:nvPr/>
        </p:nvCxnSpPr>
        <p:spPr>
          <a:xfrm>
            <a:off x="0" y="231120"/>
            <a:ext cx="328763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0" name="Google Shape;280;p30"/>
          <p:cNvGrpSpPr/>
          <p:nvPr/>
        </p:nvGrpSpPr>
        <p:grpSpPr>
          <a:xfrm>
            <a:off x="8553629" y="3789683"/>
            <a:ext cx="503775" cy="1131767"/>
            <a:chOff x="-1355" y="5039787"/>
            <a:chExt cx="671700" cy="1509023"/>
          </a:xfrm>
        </p:grpSpPr>
        <p:sp>
          <p:nvSpPr>
            <p:cNvPr id="281" name="Google Shape;281;p30"/>
            <p:cNvSpPr txBox="1"/>
            <p:nvPr/>
          </p:nvSpPr>
          <p:spPr>
            <a:xfrm>
              <a:off x="-1355" y="6169310"/>
              <a:ext cx="6717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4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</a:t>
              </a: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6</a:t>
              </a:r>
              <a:endParaRPr sz="1100"/>
            </a:p>
          </p:txBody>
        </p:sp>
        <p:cxnSp>
          <p:nvCxnSpPr>
            <p:cNvPr id="282" name="Google Shape;282;p30"/>
            <p:cNvCxnSpPr/>
            <p:nvPr/>
          </p:nvCxnSpPr>
          <p:spPr>
            <a:xfrm>
              <a:off x="420988" y="5039787"/>
              <a:ext cx="0" cy="921175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283" name="Google Shape;28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0"/>
          <p:cNvSpPr txBox="1"/>
          <p:nvPr/>
        </p:nvSpPr>
        <p:spPr>
          <a:xfrm>
            <a:off x="162000" y="432000"/>
            <a:ext cx="8220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CFA91"/>
              </a:buClr>
              <a:buSzPts val="2100"/>
              <a:buFont typeface="Montserrat ExtraBold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Основной научно-технический результат за 2022 год</a:t>
            </a:r>
            <a:endParaRPr sz="1100"/>
          </a:p>
        </p:txBody>
      </p:sp>
      <p:sp>
        <p:nvSpPr>
          <p:cNvPr id="285" name="Google Shape;285;p30"/>
          <p:cNvSpPr txBox="1"/>
          <p:nvPr/>
        </p:nvSpPr>
        <p:spPr>
          <a:xfrm>
            <a:off x="1710025" y="929300"/>
            <a:ext cx="1287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7CCBF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MVP 2.0</a:t>
            </a:r>
            <a:endParaRPr sz="1800">
              <a:solidFill>
                <a:srgbClr val="7CCBF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86" name="Google Shape;28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512" y="1275500"/>
            <a:ext cx="2772927" cy="18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4168450" y="1199300"/>
            <a:ext cx="4693200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Работает на частоте стандарта Qi (100 кГц)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Беспроводное питание нескольких устройств одновременно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Беспроводная зарядка смартфона (ток не менее 1 А при напряжении 5 В)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Скорость заряда смартфона с ёмкостью аккумулятора 3000 мАч составляет 1,25 %/мин (сравнимо со скоростью зарядки от провода)</a:t>
            </a:r>
            <a:endParaRPr sz="12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5900" y="3289925"/>
            <a:ext cx="2620550" cy="163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 rotWithShape="1">
          <a:blip r:embed="rId7">
            <a:alphaModFix/>
          </a:blip>
          <a:srcRect l="7329" t="7691" r="19303" b="11086"/>
          <a:stretch/>
        </p:blipFill>
        <p:spPr>
          <a:xfrm>
            <a:off x="262448" y="3289925"/>
            <a:ext cx="2620550" cy="16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/>
          <p:nvPr/>
        </p:nvSpPr>
        <p:spPr>
          <a:xfrm>
            <a:off x="5949350" y="3812451"/>
            <a:ext cx="2658000" cy="6441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Возможное применение: интегрирование в офисную и домашнюю мебель</a:t>
            </a:r>
            <a:endParaRPr sz="1100">
              <a:solidFill>
                <a:srgbClr val="BDE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1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31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7" name="Google Shape;297;p31"/>
          <p:cNvGrpSpPr/>
          <p:nvPr/>
        </p:nvGrpSpPr>
        <p:grpSpPr>
          <a:xfrm>
            <a:off x="8596080" y="3789683"/>
            <a:ext cx="434250" cy="1131767"/>
            <a:chOff x="55245" y="5039787"/>
            <a:chExt cx="579000" cy="1509023"/>
          </a:xfrm>
        </p:grpSpPr>
        <p:sp>
          <p:nvSpPr>
            <p:cNvPr id="298" name="Google Shape;298;p31"/>
            <p:cNvSpPr txBox="1"/>
            <p:nvPr/>
          </p:nvSpPr>
          <p:spPr>
            <a:xfrm>
              <a:off x="55245" y="6169310"/>
              <a:ext cx="579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07</a:t>
              </a:r>
              <a:endParaRPr sz="1100"/>
            </a:p>
          </p:txBody>
        </p:sp>
        <p:cxnSp>
          <p:nvCxnSpPr>
            <p:cNvPr id="299" name="Google Shape;299;p31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300" name="Google Shape;30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1"/>
          <p:cNvSpPr txBox="1"/>
          <p:nvPr/>
        </p:nvSpPr>
        <p:spPr>
          <a:xfrm>
            <a:off x="164375" y="437750"/>
            <a:ext cx="8918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CFA91"/>
              </a:buClr>
              <a:buSzPts val="2100"/>
              <a:buFont typeface="Montserrat ExtraBold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Научно-технический результат за I полугодие 2023 года</a:t>
            </a:r>
            <a:endParaRPr sz="2100">
              <a:solidFill>
                <a:srgbClr val="7CFA9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02" name="Google Shape;302;p31"/>
          <p:cNvPicPr preferRelativeResize="0"/>
          <p:nvPr/>
        </p:nvPicPr>
        <p:blipFill rotWithShape="1">
          <a:blip r:embed="rId5">
            <a:alphaModFix/>
          </a:blip>
          <a:srcRect l="12876" t="12114" r="16060" b="4739"/>
          <a:stretch/>
        </p:blipFill>
        <p:spPr>
          <a:xfrm>
            <a:off x="1160450" y="1404325"/>
            <a:ext cx="3260700" cy="28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1"/>
          <p:cNvSpPr txBox="1"/>
          <p:nvPr/>
        </p:nvSpPr>
        <p:spPr>
          <a:xfrm>
            <a:off x="164375" y="989350"/>
            <a:ext cx="8090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DE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Экспериментальный макет WPT-комнаты </a:t>
            </a:r>
            <a:endParaRPr>
              <a:solidFill>
                <a:srgbClr val="BDEB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4" name="Google Shape;304;p31"/>
          <p:cNvSpPr/>
          <p:nvPr/>
        </p:nvSpPr>
        <p:spPr>
          <a:xfrm>
            <a:off x="1307375" y="4401225"/>
            <a:ext cx="17088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Размеры: </a:t>
            </a:r>
            <a:r>
              <a:rPr lang="ru" sz="12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4×4×3 м</a:t>
            </a:r>
            <a:r>
              <a:rPr lang="ru" sz="1200" baseline="300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100" baseline="30000"/>
          </a:p>
        </p:txBody>
      </p:sp>
      <p:sp>
        <p:nvSpPr>
          <p:cNvPr id="305" name="Google Shape;305;p31"/>
          <p:cNvSpPr/>
          <p:nvPr/>
        </p:nvSpPr>
        <p:spPr>
          <a:xfrm>
            <a:off x="3721025" y="4401225"/>
            <a:ext cx="14841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Частота: 950 кГЦ</a:t>
            </a:r>
            <a:endParaRPr sz="1100"/>
          </a:p>
        </p:txBody>
      </p:sp>
      <p:pic>
        <p:nvPicPr>
          <p:cNvPr id="306" name="Google Shape;306;p31"/>
          <p:cNvPicPr preferRelativeResize="0"/>
          <p:nvPr/>
        </p:nvPicPr>
        <p:blipFill rotWithShape="1">
          <a:blip r:embed="rId6">
            <a:alphaModFix/>
          </a:blip>
          <a:srcRect l="12513" t="11416" r="13263" b="4761"/>
          <a:stretch/>
        </p:blipFill>
        <p:spPr>
          <a:xfrm>
            <a:off x="4582523" y="1404275"/>
            <a:ext cx="3379302" cy="28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/>
          <p:nvPr/>
        </p:nvSpPr>
        <p:spPr>
          <a:xfrm>
            <a:off x="6214875" y="4401225"/>
            <a:ext cx="14841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КПД: 12%</a:t>
            </a:r>
            <a:endParaRPr sz="1100" dirty="0"/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2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32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14" name="Google Shape;314;p32"/>
          <p:cNvGrpSpPr/>
          <p:nvPr/>
        </p:nvGrpSpPr>
        <p:grpSpPr>
          <a:xfrm>
            <a:off x="8596080" y="3789683"/>
            <a:ext cx="434250" cy="1131767"/>
            <a:chOff x="55245" y="5039787"/>
            <a:chExt cx="579000" cy="1509023"/>
          </a:xfrm>
        </p:grpSpPr>
        <p:sp>
          <p:nvSpPr>
            <p:cNvPr id="315" name="Google Shape;315;p32"/>
            <p:cNvSpPr txBox="1"/>
            <p:nvPr/>
          </p:nvSpPr>
          <p:spPr>
            <a:xfrm>
              <a:off x="55245" y="6169310"/>
              <a:ext cx="579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08</a:t>
              </a:r>
              <a:endParaRPr sz="1100"/>
            </a:p>
          </p:txBody>
        </p:sp>
        <p:cxnSp>
          <p:nvCxnSpPr>
            <p:cNvPr id="316" name="Google Shape;316;p32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2"/>
          <p:cNvSpPr txBox="1"/>
          <p:nvPr/>
        </p:nvSpPr>
        <p:spPr>
          <a:xfrm>
            <a:off x="164375" y="437750"/>
            <a:ext cx="8918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CFA91"/>
              </a:buClr>
              <a:buSzPts val="2100"/>
              <a:buFont typeface="Montserrat ExtraBold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Научно-технический результат за I полугодие 2023 года</a:t>
            </a:r>
            <a:endParaRPr sz="2100">
              <a:solidFill>
                <a:srgbClr val="7CFA9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9" name="Google Shape;319;p32"/>
          <p:cNvSpPr/>
          <p:nvPr/>
        </p:nvSpPr>
        <p:spPr>
          <a:xfrm>
            <a:off x="6429875" y="4620725"/>
            <a:ext cx="17352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Светильник (0.2 Вт)</a:t>
            </a:r>
            <a:endParaRPr sz="1100"/>
          </a:p>
        </p:txBody>
      </p:sp>
      <p:sp>
        <p:nvSpPr>
          <p:cNvPr id="320" name="Google Shape;320;p32"/>
          <p:cNvSpPr/>
          <p:nvPr/>
        </p:nvSpPr>
        <p:spPr>
          <a:xfrm>
            <a:off x="2969023" y="4620725"/>
            <a:ext cx="15645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Торшер (2 Вт)</a:t>
            </a:r>
            <a:endParaRPr sz="1100"/>
          </a:p>
        </p:txBody>
      </p:sp>
      <p:pic>
        <p:nvPicPr>
          <p:cNvPr id="321" name="Google Shape;321;p32"/>
          <p:cNvPicPr preferRelativeResize="0"/>
          <p:nvPr/>
        </p:nvPicPr>
        <p:blipFill rotWithShape="1">
          <a:blip r:embed="rId5">
            <a:alphaModFix/>
          </a:blip>
          <a:srcRect l="2916" t="13112" r="3001" b="5949"/>
          <a:stretch/>
        </p:blipFill>
        <p:spPr>
          <a:xfrm>
            <a:off x="1790213" y="892475"/>
            <a:ext cx="5563562" cy="3589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32"/>
          <p:cNvGrpSpPr/>
          <p:nvPr/>
        </p:nvGrpSpPr>
        <p:grpSpPr>
          <a:xfrm>
            <a:off x="3218918" y="858025"/>
            <a:ext cx="1064707" cy="1030212"/>
            <a:chOff x="2789568" y="941663"/>
            <a:chExt cx="1064707" cy="1030212"/>
          </a:xfrm>
        </p:grpSpPr>
        <p:pic>
          <p:nvPicPr>
            <p:cNvPr id="323" name="Google Shape;323;p32"/>
            <p:cNvPicPr preferRelativeResize="0"/>
            <p:nvPr/>
          </p:nvPicPr>
          <p:blipFill rotWithShape="1">
            <a:blip r:embed="rId6">
              <a:alphaModFix/>
            </a:blip>
            <a:srcRect l="25054" t="36335" r="21592" b="24960"/>
            <a:stretch/>
          </p:blipFill>
          <p:spPr>
            <a:xfrm>
              <a:off x="2789568" y="941675"/>
              <a:ext cx="1064700" cy="1030200"/>
            </a:xfrm>
            <a:prstGeom prst="ellipse">
              <a:avLst/>
            </a:prstGeom>
            <a:noFill/>
            <a:ln w="9525" cap="flat" cmpd="sng">
              <a:solidFill>
                <a:srgbClr val="CBFCD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24" name="Google Shape;324;p32"/>
            <p:cNvSpPr/>
            <p:nvPr/>
          </p:nvSpPr>
          <p:spPr>
            <a:xfrm>
              <a:off x="2789575" y="941663"/>
              <a:ext cx="1064700" cy="1030200"/>
            </a:xfrm>
            <a:prstGeom prst="ellipse">
              <a:avLst/>
            </a:prstGeom>
            <a:noFill/>
            <a:ln w="9525" cap="flat" cmpd="sng">
              <a:solidFill>
                <a:srgbClr val="CBFC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25" name="Google Shape;325;p32"/>
          <p:cNvCxnSpPr>
            <a:stCxn id="324" idx="4"/>
          </p:cNvCxnSpPr>
          <p:nvPr/>
        </p:nvCxnSpPr>
        <p:spPr>
          <a:xfrm>
            <a:off x="3751275" y="1888225"/>
            <a:ext cx="568200" cy="783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Google Shape;326;p32"/>
          <p:cNvCxnSpPr>
            <a:stCxn id="324" idx="6"/>
          </p:cNvCxnSpPr>
          <p:nvPr/>
        </p:nvCxnSpPr>
        <p:spPr>
          <a:xfrm>
            <a:off x="4283625" y="1373125"/>
            <a:ext cx="261000" cy="4980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7" name="Google Shape;327;p32"/>
          <p:cNvPicPr preferRelativeResize="0"/>
          <p:nvPr/>
        </p:nvPicPr>
        <p:blipFill rotWithShape="1">
          <a:blip r:embed="rId7">
            <a:alphaModFix/>
          </a:blip>
          <a:srcRect l="38167" t="26044" r="43476" b="46725"/>
          <a:stretch/>
        </p:blipFill>
        <p:spPr>
          <a:xfrm>
            <a:off x="6260425" y="2001275"/>
            <a:ext cx="1484100" cy="141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8" name="Google Shape;328;p32"/>
          <p:cNvSpPr/>
          <p:nvPr/>
        </p:nvSpPr>
        <p:spPr>
          <a:xfrm>
            <a:off x="6260425" y="2001275"/>
            <a:ext cx="1484100" cy="1415700"/>
          </a:xfrm>
          <a:prstGeom prst="ellipse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9" name="Google Shape;329;p32"/>
          <p:cNvCxnSpPr>
            <a:stCxn id="328" idx="1"/>
          </p:cNvCxnSpPr>
          <p:nvPr/>
        </p:nvCxnSpPr>
        <p:spPr>
          <a:xfrm flipH="1">
            <a:off x="5479666" y="2208599"/>
            <a:ext cx="998100" cy="8568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32"/>
          <p:cNvCxnSpPr>
            <a:stCxn id="328" idx="4"/>
          </p:cNvCxnSpPr>
          <p:nvPr/>
        </p:nvCxnSpPr>
        <p:spPr>
          <a:xfrm rot="10800000">
            <a:off x="5534275" y="3194975"/>
            <a:ext cx="1468200" cy="2220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1" name="Google Shape;331;p32"/>
          <p:cNvGrpSpPr/>
          <p:nvPr/>
        </p:nvGrpSpPr>
        <p:grpSpPr>
          <a:xfrm>
            <a:off x="2275500" y="2056638"/>
            <a:ext cx="1064700" cy="1030213"/>
            <a:chOff x="2389650" y="2571738"/>
            <a:chExt cx="1064700" cy="1030213"/>
          </a:xfrm>
        </p:grpSpPr>
        <p:pic>
          <p:nvPicPr>
            <p:cNvPr id="332" name="Google Shape;332;p32"/>
            <p:cNvPicPr preferRelativeResize="0"/>
            <p:nvPr/>
          </p:nvPicPr>
          <p:blipFill rotWithShape="1">
            <a:blip r:embed="rId8">
              <a:alphaModFix/>
            </a:blip>
            <a:srcRect l="27082" t="45920" r="57082" b="33440"/>
            <a:stretch/>
          </p:blipFill>
          <p:spPr>
            <a:xfrm>
              <a:off x="2389650" y="2571750"/>
              <a:ext cx="1064700" cy="1030200"/>
            </a:xfrm>
            <a:prstGeom prst="ellipse">
              <a:avLst/>
            </a:prstGeom>
            <a:noFill/>
            <a:ln w="9525" cap="flat" cmpd="sng">
              <a:solidFill>
                <a:srgbClr val="CBFCD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33" name="Google Shape;333;p32"/>
            <p:cNvSpPr/>
            <p:nvPr/>
          </p:nvSpPr>
          <p:spPr>
            <a:xfrm>
              <a:off x="2389650" y="2571738"/>
              <a:ext cx="1064700" cy="1030200"/>
            </a:xfrm>
            <a:prstGeom prst="ellipse">
              <a:avLst/>
            </a:prstGeom>
            <a:noFill/>
            <a:ln w="9525" cap="flat" cmpd="sng">
              <a:solidFill>
                <a:srgbClr val="CBFC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34" name="Google Shape;334;p32"/>
          <p:cNvCxnSpPr>
            <a:stCxn id="333" idx="5"/>
          </p:cNvCxnSpPr>
          <p:nvPr/>
        </p:nvCxnSpPr>
        <p:spPr>
          <a:xfrm rot="10800000" flipH="1">
            <a:off x="3184278" y="2689968"/>
            <a:ext cx="882600" cy="2460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32"/>
          <p:cNvCxnSpPr>
            <a:stCxn id="333" idx="7"/>
          </p:cNvCxnSpPr>
          <p:nvPr/>
        </p:nvCxnSpPr>
        <p:spPr>
          <a:xfrm>
            <a:off x="3184278" y="2207507"/>
            <a:ext cx="876000" cy="3528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6" name="Google Shape;336;p32"/>
          <p:cNvGrpSpPr/>
          <p:nvPr/>
        </p:nvGrpSpPr>
        <p:grpSpPr>
          <a:xfrm>
            <a:off x="5086225" y="974875"/>
            <a:ext cx="1105200" cy="1089000"/>
            <a:chOff x="5315125" y="912275"/>
            <a:chExt cx="1105200" cy="1089000"/>
          </a:xfrm>
        </p:grpSpPr>
        <p:pic>
          <p:nvPicPr>
            <p:cNvPr id="337" name="Google Shape;337;p32"/>
            <p:cNvPicPr preferRelativeResize="0"/>
            <p:nvPr/>
          </p:nvPicPr>
          <p:blipFill rotWithShape="1">
            <a:blip r:embed="rId8">
              <a:alphaModFix/>
            </a:blip>
            <a:srcRect l="61247" t="59014" r="22639" b="19817"/>
            <a:stretch/>
          </p:blipFill>
          <p:spPr>
            <a:xfrm>
              <a:off x="5315125" y="912275"/>
              <a:ext cx="1105200" cy="1089000"/>
            </a:xfrm>
            <a:prstGeom prst="ellipse">
              <a:avLst/>
            </a:prstGeom>
            <a:noFill/>
            <a:ln w="9525" cap="flat" cmpd="sng">
              <a:solidFill>
                <a:srgbClr val="CBFCD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38" name="Google Shape;338;p32"/>
            <p:cNvSpPr/>
            <p:nvPr/>
          </p:nvSpPr>
          <p:spPr>
            <a:xfrm>
              <a:off x="5315125" y="912275"/>
              <a:ext cx="1105200" cy="1089000"/>
            </a:xfrm>
            <a:prstGeom prst="ellipse">
              <a:avLst/>
            </a:prstGeom>
            <a:noFill/>
            <a:ln w="9525" cap="flat" cmpd="sng">
              <a:solidFill>
                <a:srgbClr val="CBFC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39" name="Google Shape;339;p32"/>
          <p:cNvCxnSpPr>
            <a:stCxn id="338" idx="2"/>
          </p:cNvCxnSpPr>
          <p:nvPr/>
        </p:nvCxnSpPr>
        <p:spPr>
          <a:xfrm>
            <a:off x="5086225" y="1519375"/>
            <a:ext cx="38400" cy="13002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32"/>
          <p:cNvCxnSpPr>
            <a:stCxn id="338" idx="5"/>
          </p:cNvCxnSpPr>
          <p:nvPr/>
        </p:nvCxnSpPr>
        <p:spPr>
          <a:xfrm flipH="1">
            <a:off x="5302072" y="1904395"/>
            <a:ext cx="727500" cy="963000"/>
          </a:xfrm>
          <a:prstGeom prst="straightConnector1">
            <a:avLst/>
          </a:prstGeom>
          <a:noFill/>
          <a:ln w="9525" cap="flat" cmpd="sng">
            <a:solidFill>
              <a:srgbClr val="CBFCD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Google Shape;341;p32"/>
          <p:cNvSpPr/>
          <p:nvPr/>
        </p:nvSpPr>
        <p:spPr>
          <a:xfrm>
            <a:off x="4646174" y="4620725"/>
            <a:ext cx="17031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Вентилятор (2 Вт)</a:t>
            </a:r>
            <a:endParaRPr sz="1100"/>
          </a:p>
        </p:txBody>
      </p:sp>
      <p:sp>
        <p:nvSpPr>
          <p:cNvPr id="342" name="Google Shape;342;p32"/>
          <p:cNvSpPr/>
          <p:nvPr/>
        </p:nvSpPr>
        <p:spPr>
          <a:xfrm>
            <a:off x="1166999" y="4620725"/>
            <a:ext cx="1703100" cy="2847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Смартфон (0.4 Вт)</a:t>
            </a:r>
            <a:endParaRPr sz="1100"/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3" descr="Изображение выглядит как наружный объект, природа, звезда, ночное небо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33"/>
          <p:cNvCxnSpPr/>
          <p:nvPr/>
        </p:nvCxnSpPr>
        <p:spPr>
          <a:xfrm>
            <a:off x="0" y="231120"/>
            <a:ext cx="328800" cy="0"/>
          </a:xfrm>
          <a:prstGeom prst="straightConnector1">
            <a:avLst/>
          </a:prstGeom>
          <a:noFill/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9" name="Google Shape;349;p33"/>
          <p:cNvGrpSpPr/>
          <p:nvPr/>
        </p:nvGrpSpPr>
        <p:grpSpPr>
          <a:xfrm>
            <a:off x="8596080" y="3789683"/>
            <a:ext cx="434250" cy="1131767"/>
            <a:chOff x="55245" y="5039787"/>
            <a:chExt cx="579000" cy="1509023"/>
          </a:xfrm>
        </p:grpSpPr>
        <p:sp>
          <p:nvSpPr>
            <p:cNvPr id="350" name="Google Shape;350;p33"/>
            <p:cNvSpPr txBox="1"/>
            <p:nvPr/>
          </p:nvSpPr>
          <p:spPr>
            <a:xfrm>
              <a:off x="55245" y="6169310"/>
              <a:ext cx="579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09</a:t>
              </a:r>
              <a:endParaRPr sz="1100"/>
            </a:p>
          </p:txBody>
        </p:sp>
        <p:cxnSp>
          <p:nvCxnSpPr>
            <p:cNvPr id="351" name="Google Shape;351;p33"/>
            <p:cNvCxnSpPr/>
            <p:nvPr/>
          </p:nvCxnSpPr>
          <p:spPr>
            <a:xfrm>
              <a:off x="420988" y="5039787"/>
              <a:ext cx="0" cy="921300"/>
            </a:xfrm>
            <a:prstGeom prst="straightConnector1">
              <a:avLst/>
            </a:prstGeom>
            <a:noFill/>
            <a:ln w="9525" cap="flat" cmpd="sng">
              <a:solidFill>
                <a:srgbClr val="7CFA9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352" name="Google Shape;35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157" y="96592"/>
            <a:ext cx="757905" cy="26905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3"/>
          <p:cNvSpPr txBox="1"/>
          <p:nvPr/>
        </p:nvSpPr>
        <p:spPr>
          <a:xfrm>
            <a:off x="164375" y="437750"/>
            <a:ext cx="8918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CFA91"/>
              </a:buClr>
              <a:buSzPts val="2100"/>
              <a:buFont typeface="Montserrat ExtraBold"/>
              <a:buNone/>
            </a:pPr>
            <a:r>
              <a:rPr lang="ru" sz="2100">
                <a:solidFill>
                  <a:srgbClr val="7CFA9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Научно-технический результат за I полугодие 2023 года</a:t>
            </a:r>
            <a:endParaRPr sz="1100"/>
          </a:p>
        </p:txBody>
      </p:sp>
      <p:sp>
        <p:nvSpPr>
          <p:cNvPr id="354" name="Google Shape;354;p33"/>
          <p:cNvSpPr/>
          <p:nvPr/>
        </p:nvSpPr>
        <p:spPr>
          <a:xfrm>
            <a:off x="2262885" y="4401225"/>
            <a:ext cx="4540200" cy="438900"/>
          </a:xfrm>
          <a:prstGeom prst="roundRect">
            <a:avLst>
              <a:gd name="adj" fmla="val 16667"/>
            </a:avLst>
          </a:prstGeom>
          <a:solidFill>
            <a:srgbClr val="0F131E"/>
          </a:solidFill>
          <a:ln w="12700" cap="flat" cmpd="sng">
            <a:solidFill>
              <a:srgbClr val="7CFA9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0" dist="190500" dir="10800000" algn="r" rotWithShape="0">
              <a:srgbClr val="262626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EBFF"/>
                </a:solidFill>
                <a:latin typeface="Montserrat"/>
                <a:ea typeface="Montserrat"/>
                <a:cs typeface="Montserrat"/>
                <a:sym typeface="Montserrat"/>
              </a:rPr>
              <a:t>Равномерная зарядка устройства во всей рабочей области пространства</a:t>
            </a:r>
            <a:endParaRPr sz="1100"/>
          </a:p>
        </p:txBody>
      </p:sp>
      <p:pic>
        <p:nvPicPr>
          <p:cNvPr id="2" name="video5253724113817580284">
            <a:hlinkClick r:id="" action="ppaction://media"/>
            <a:extLst>
              <a:ext uri="{FF2B5EF4-FFF2-40B4-BE49-F238E27FC236}">
                <a16:creationId xmlns:a16="http://schemas.microsoft.com/office/drawing/2014/main" id="{3570D74A-9212-A6D0-FCF7-054666086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0132" y="971394"/>
            <a:ext cx="6010124" cy="328858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564</Words>
  <Application>Microsoft Macintosh PowerPoint</Application>
  <PresentationFormat>Экран (16:9)</PresentationFormat>
  <Paragraphs>144</Paragraphs>
  <Slides>14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Montserrat SemiBold</vt:lpstr>
      <vt:lpstr>Montserrat ExtraBold</vt:lpstr>
      <vt:lpstr>Montserrat</vt:lpstr>
      <vt:lpstr>Montserrat Black</vt:lpstr>
      <vt:lpstr>Golos Text</vt:lpstr>
      <vt:lpstr>Calibri</vt:lpstr>
      <vt:lpstr>Simple Light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Петрова Полина Евгеньевна</cp:lastModifiedBy>
  <cp:revision>3</cp:revision>
  <dcterms:modified xsi:type="dcterms:W3CDTF">2023-08-29T12:32:44Z</dcterms:modified>
</cp:coreProperties>
</file>